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2"/>
    <p:sldMasterId id="2147483672" r:id="rId3"/>
  </p:sldMasterIdLst>
  <p:notesMasterIdLst>
    <p:notesMasterId r:id="rId57"/>
  </p:notesMasterIdLst>
  <p:sldIdLst>
    <p:sldId id="256" r:id="rId4"/>
    <p:sldId id="268" r:id="rId5"/>
    <p:sldId id="311" r:id="rId6"/>
    <p:sldId id="257" r:id="rId7"/>
    <p:sldId id="259" r:id="rId8"/>
    <p:sldId id="267" r:id="rId9"/>
    <p:sldId id="270" r:id="rId10"/>
    <p:sldId id="271" r:id="rId11"/>
    <p:sldId id="260" r:id="rId12"/>
    <p:sldId id="265" r:id="rId13"/>
    <p:sldId id="274" r:id="rId14"/>
    <p:sldId id="275" r:id="rId15"/>
    <p:sldId id="277" r:id="rId16"/>
    <p:sldId id="281" r:id="rId17"/>
    <p:sldId id="279" r:id="rId18"/>
    <p:sldId id="261" r:id="rId19"/>
    <p:sldId id="273" r:id="rId20"/>
    <p:sldId id="272" r:id="rId21"/>
    <p:sldId id="262" r:id="rId22"/>
    <p:sldId id="280" r:id="rId23"/>
    <p:sldId id="266" r:id="rId24"/>
    <p:sldId id="313" r:id="rId25"/>
    <p:sldId id="314" r:id="rId26"/>
    <p:sldId id="312"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embeddedFontLst>
    <p:embeddedFont>
      <p:font typeface="Source Sans Pro" panose="020B0503030403020204" pitchFamily="34" charset="0"/>
      <p:regular r:id="rId58"/>
      <p:bold r:id="rId59"/>
      <p:italic r:id="rId60"/>
      <p:boldItalic r:id="rId61"/>
    </p:embeddedFont>
    <p:embeddedFont>
      <p:font typeface="Teko" panose="020B060402020202020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6E6"/>
    <a:srgbClr val="DDEAEB"/>
    <a:srgbClr val="D2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2" autoAdjust="0"/>
  </p:normalViewPr>
  <p:slideViewPr>
    <p:cSldViewPr snapToGrid="0">
      <p:cViewPr>
        <p:scale>
          <a:sx n="100" d="100"/>
          <a:sy n="100" d="100"/>
        </p:scale>
        <p:origin x="58" y="13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6.fntdata"/><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1.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1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e2c6075c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e2c6075c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91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010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47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0504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358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40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490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e36d50f1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e36d50f1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295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6327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688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4433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67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cfd2bb1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cfd2bb1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cfd2bb1a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cfd2bb1a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cfd2bb1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cfd2bb1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cfd2bb1a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cfd2bb1a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cfd2bb1a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cfd2bb1a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639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cfd2bb1a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cfd2bb1a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cfd2bb1a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cfd2bb1a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cfd2bb1a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cfd2bb1a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cfd2bb1a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cfd2bb1a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cfd2bb1a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cfd2bb1a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cfd2bb1a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cfd2bb1a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cfd2bb1a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cfd2bb1a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cfd2bb1a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cfd2bb1a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cfd2bb1a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cfd2bb1a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fd2bb1a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fd2bb1a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e2c6075c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e2c6075c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cfd2bb1a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cfd2bb1a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fd2bb1a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cfd2bb1a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cfd2bb1a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cfd2bb1a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cfd2bb1a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cfd2bb1a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cfd2bb1a2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cfd2bb1a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cfd2bb1a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cfd2bb1a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cfd2bb1a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cfd2bb1a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cfd2bb1a2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cfd2bb1a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cfd2bb1a2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cfd2bb1a2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cfd2bb1a2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cfd2bb1a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cfd2bb1a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cfd2bb1a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cfd2bb1a2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cfd2bb1a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cfd2bb1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cfd2bb1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cfd2bb1a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cfd2bb1a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87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17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0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e36d50f12_0_5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e36d50f12_0_59:notes"/>
          <p:cNvSpPr txBox="1">
            <a:spLocks noGrp="1"/>
          </p:cNvSpPr>
          <p:nvPr>
            <p:ph type="body" idx="1"/>
          </p:nvPr>
        </p:nvSpPr>
        <p:spPr>
          <a:xfrm>
            <a:off x="756000" y="5078700"/>
            <a:ext cx="60480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2475" tIns="92475" rIns="92475" bIns="9247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2475" tIns="92475" rIns="92475" bIns="92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307626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64" name="Google Shape;64;p15"/>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0" name="Google Shape;70;p17"/>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4" name="Google Shape;74;p18"/>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8"/>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20"/>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490250" y="450150"/>
            <a:ext cx="6367800" cy="4090800"/>
          </a:xfrm>
          <a:prstGeom prst="rect">
            <a:avLst/>
          </a:prstGeom>
        </p:spPr>
        <p:txBody>
          <a:bodyPr spcFirstLastPara="1" wrap="square" lIns="93550" tIns="93550" rIns="93550" bIns="93550" anchor="ctr" anchorCtr="0">
            <a:noAutofit/>
          </a:bodyPr>
          <a:lstStyle>
            <a:lvl1pPr lvl="0" rtl="0">
              <a:spcBef>
                <a:spcPts val="0"/>
              </a:spcBef>
              <a:spcAft>
                <a:spcPts val="0"/>
              </a:spcAft>
              <a:buSzPts val="4900"/>
              <a:buNone/>
              <a:defRPr sz="4900"/>
            </a:lvl1pPr>
            <a:lvl2pPr lvl="1" rtl="0">
              <a:spcBef>
                <a:spcPts val="0"/>
              </a:spcBef>
              <a:spcAft>
                <a:spcPts val="0"/>
              </a:spcAft>
              <a:buClr>
                <a:srgbClr val="FFFFFF"/>
              </a:buClr>
              <a:buSzPts val="4900"/>
              <a:buNone/>
              <a:defRPr sz="4900">
                <a:solidFill>
                  <a:srgbClr val="FFFFFF"/>
                </a:solidFill>
              </a:defRPr>
            </a:lvl2pPr>
            <a:lvl3pPr lvl="2" rtl="0">
              <a:spcBef>
                <a:spcPts val="0"/>
              </a:spcBef>
              <a:spcAft>
                <a:spcPts val="0"/>
              </a:spcAft>
              <a:buClr>
                <a:srgbClr val="FFFFFF"/>
              </a:buClr>
              <a:buSzPts val="4900"/>
              <a:buNone/>
              <a:defRPr sz="4900">
                <a:solidFill>
                  <a:srgbClr val="FFFFFF"/>
                </a:solidFill>
              </a:defRPr>
            </a:lvl3pPr>
            <a:lvl4pPr lvl="3" rtl="0">
              <a:spcBef>
                <a:spcPts val="0"/>
              </a:spcBef>
              <a:spcAft>
                <a:spcPts val="0"/>
              </a:spcAft>
              <a:buClr>
                <a:srgbClr val="FFFFFF"/>
              </a:buClr>
              <a:buSzPts val="4900"/>
              <a:buNone/>
              <a:defRPr sz="4900">
                <a:solidFill>
                  <a:srgbClr val="FFFFFF"/>
                </a:solidFill>
              </a:defRPr>
            </a:lvl4pPr>
            <a:lvl5pPr lvl="4" rtl="0">
              <a:spcBef>
                <a:spcPts val="0"/>
              </a:spcBef>
              <a:spcAft>
                <a:spcPts val="0"/>
              </a:spcAft>
              <a:buClr>
                <a:srgbClr val="FFFFFF"/>
              </a:buClr>
              <a:buSzPts val="4900"/>
              <a:buNone/>
              <a:defRPr sz="4900">
                <a:solidFill>
                  <a:srgbClr val="FFFFFF"/>
                </a:solidFill>
              </a:defRPr>
            </a:lvl5pPr>
            <a:lvl6pPr lvl="5" rtl="0">
              <a:spcBef>
                <a:spcPts val="0"/>
              </a:spcBef>
              <a:spcAft>
                <a:spcPts val="0"/>
              </a:spcAft>
              <a:buClr>
                <a:srgbClr val="FFFFFF"/>
              </a:buClr>
              <a:buSzPts val="4900"/>
              <a:buNone/>
              <a:defRPr sz="4900">
                <a:solidFill>
                  <a:srgbClr val="FFFFFF"/>
                </a:solidFill>
              </a:defRPr>
            </a:lvl6pPr>
            <a:lvl7pPr lvl="6" rtl="0">
              <a:spcBef>
                <a:spcPts val="0"/>
              </a:spcBef>
              <a:spcAft>
                <a:spcPts val="0"/>
              </a:spcAft>
              <a:buClr>
                <a:srgbClr val="FFFFFF"/>
              </a:buClr>
              <a:buSzPts val="4900"/>
              <a:buNone/>
              <a:defRPr sz="4900">
                <a:solidFill>
                  <a:srgbClr val="FFFFFF"/>
                </a:solidFill>
              </a:defRPr>
            </a:lvl7pPr>
            <a:lvl8pPr lvl="7" rtl="0">
              <a:spcBef>
                <a:spcPts val="0"/>
              </a:spcBef>
              <a:spcAft>
                <a:spcPts val="0"/>
              </a:spcAft>
              <a:buClr>
                <a:srgbClr val="FFFFFF"/>
              </a:buClr>
              <a:buSzPts val="4900"/>
              <a:buNone/>
              <a:defRPr sz="4900">
                <a:solidFill>
                  <a:srgbClr val="FFFFFF"/>
                </a:solidFill>
              </a:defRPr>
            </a:lvl8pPr>
            <a:lvl9pPr lvl="8" rtl="0">
              <a:spcBef>
                <a:spcPts val="0"/>
              </a:spcBef>
              <a:spcAft>
                <a:spcPts val="0"/>
              </a:spcAft>
              <a:buClr>
                <a:srgbClr val="FFFFFF"/>
              </a:buClr>
              <a:buSzPts val="4900"/>
              <a:buNone/>
              <a:defRPr sz="4900">
                <a:solidFill>
                  <a:srgbClr val="FFFFFF"/>
                </a:solidFill>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22"/>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89" name="Google Shape;89;p22"/>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p22"/>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91" name="Google Shape;91;p22"/>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3"/>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5" name="Google Shape;95;p2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4"/>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98" name="Google Shape;98;p24"/>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0" name="Google Shape;20;p4"/>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6" name="Google Shape;26;p5"/>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0" name="Google Shape;30;p6"/>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8550"/>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
        <p:nvSpPr>
          <p:cNvPr id="9" name="Google Shape;9;p1"/>
          <p:cNvSpPr txBox="1">
            <a:spLocks noGrp="1"/>
          </p:cNvSpPr>
          <p:nvPr>
            <p:ph type="title" idx="2"/>
          </p:nvPr>
        </p:nvSpPr>
        <p:spPr>
          <a:xfrm>
            <a:off x="311700" y="631250"/>
            <a:ext cx="8520600" cy="251100"/>
          </a:xfrm>
          <a:prstGeom prst="rect">
            <a:avLst/>
          </a:prstGeom>
          <a:noFill/>
          <a:ln>
            <a:noFill/>
          </a:ln>
        </p:spPr>
        <p:txBody>
          <a:bodyPr spcFirstLastPara="1" wrap="square" lIns="93550" tIns="93550" rIns="93550" bIns="93550" anchor="ctr"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SIAmi88akl0" TargetMode="External"/><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youtube.com/watch?v=wA02xxwaOH8"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www.youtube.com/watch?v=UjnFRp7vtVM" TargetMode="External"/><Relationship Id="rId7"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hyperlink" Target="https://www.youtube.com/watch?v=35OBfk1F8Ps" TargetMode="External"/><Relationship Id="rId4" Type="http://schemas.openxmlformats.org/officeDocument/2006/relationships/hyperlink" Target="https://www.youtube.com/watch?v=qk_K9bujtIM"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youtube.com/watch?v=p2UgijCIAcc" TargetMode="External"/><Relationship Id="rId7"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hyperlink" Target="https://www.youtube.com/watch?v=sEClzllDVJo" TargetMode="External"/><Relationship Id="rId4" Type="http://schemas.openxmlformats.org/officeDocument/2006/relationships/hyperlink" Target="https://www.youtube.com/watch?v=P4e-WhHdvv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p>
            <a:pPr marL="0" lvl="0" indent="0" algn="ctr" rtl="0">
              <a:spcBef>
                <a:spcPts val="0"/>
              </a:spcBef>
              <a:spcAft>
                <a:spcPts val="0"/>
              </a:spcAft>
              <a:buNone/>
            </a:pPr>
            <a:r>
              <a:rPr lang="fr-FR" dirty="0"/>
              <a:t>Digit-Arena</a:t>
            </a:r>
            <a:endParaRPr dirty="0"/>
          </a:p>
        </p:txBody>
      </p:sp>
      <p:sp>
        <p:nvSpPr>
          <p:cNvPr id="107" name="Google Shape;107;p26"/>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p>
            <a:pPr marL="0" lvl="0" indent="0" algn="ctr" rtl="0">
              <a:spcBef>
                <a:spcPts val="0"/>
              </a:spcBef>
              <a:spcAft>
                <a:spcPts val="0"/>
              </a:spcAft>
              <a:buNone/>
            </a:pPr>
            <a:r>
              <a:rPr lang="fr-FR" dirty="0"/>
              <a:t>Game </a:t>
            </a:r>
            <a:r>
              <a:rPr lang="fr-FR" dirty="0" err="1"/>
              <a:t>Overview</a:t>
            </a:r>
            <a:r>
              <a:rPr lang="fr-FR" dirty="0"/>
              <a:t> Document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Game</a:t>
            </a:r>
            <a:r>
              <a:rPr lang="fr-FR" dirty="0" err="1"/>
              <a:t>play</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Vue D’ensemble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700" y="141219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600" dirty="0">
                <a:latin typeface="Source Sans Pro" panose="020B0503030403020204" pitchFamily="34" charset="0"/>
              </a:rPr>
              <a:t>Le jeu comporte </a:t>
            </a:r>
            <a:r>
              <a:rPr lang="fr-FR" sz="1600" b="1" dirty="0">
                <a:latin typeface="Source Sans Pro" panose="020B0503030403020204" pitchFamily="34" charset="0"/>
              </a:rPr>
              <a:t>3 types de cartes:</a:t>
            </a:r>
          </a:p>
          <a:p>
            <a:pPr algn="just" fontAlgn="base">
              <a:lnSpc>
                <a:spcPct val="100000"/>
              </a:lnSpc>
              <a:spcBef>
                <a:spcPts val="600"/>
              </a:spcBef>
            </a:pPr>
            <a:r>
              <a:rPr lang="fr-FR" sz="1600" b="1" dirty="0">
                <a:latin typeface="Source Sans Pro" panose="020B0503030403020204" pitchFamily="34" charset="0"/>
              </a:rPr>
              <a:t>Équipement</a:t>
            </a:r>
          </a:p>
          <a:p>
            <a:pPr lvl="1" algn="just" fontAlgn="base">
              <a:lnSpc>
                <a:spcPct val="100000"/>
              </a:lnSpc>
              <a:spcBef>
                <a:spcPts val="600"/>
              </a:spcBef>
            </a:pPr>
            <a:r>
              <a:rPr lang="fr-FR" b="1" dirty="0">
                <a:latin typeface="Source Sans Pro" panose="020B0503030403020204" pitchFamily="34" charset="0"/>
              </a:rPr>
              <a:t>Augmente les caractéristiques </a:t>
            </a:r>
            <a:r>
              <a:rPr lang="fr-FR" dirty="0">
                <a:latin typeface="Source Sans Pro" panose="020B0503030403020204" pitchFamily="34" charset="0"/>
              </a:rPr>
              <a:t>de l’aventurier. Achetable par les marchands pour les revendre aux managers lors des négociations.</a:t>
            </a:r>
          </a:p>
          <a:p>
            <a:pPr lvl="1" algn="just" fontAlgn="base">
              <a:lnSpc>
                <a:spcPct val="100000"/>
              </a:lnSpc>
              <a:spcBef>
                <a:spcPts val="600"/>
              </a:spcBef>
            </a:pPr>
            <a:r>
              <a:rPr lang="fr-FR" dirty="0">
                <a:latin typeface="Source Sans Pro" panose="020B0503030403020204" pitchFamily="34" charset="0"/>
              </a:rPr>
              <a:t>Certains équipements possèdent un </a:t>
            </a:r>
            <a:r>
              <a:rPr lang="fr-FR" b="1" dirty="0">
                <a:latin typeface="Source Sans Pro" panose="020B0503030403020204" pitchFamily="34" charset="0"/>
              </a:rPr>
              <a:t>élément</a:t>
            </a:r>
            <a:r>
              <a:rPr lang="fr-FR" dirty="0">
                <a:latin typeface="Source Sans Pro" panose="020B0503030403020204" pitchFamily="34" charset="0"/>
              </a:rPr>
              <a:t>.</a:t>
            </a:r>
            <a:endParaRPr lang="fr-FR" sz="1000" dirty="0">
              <a:latin typeface="Source Sans Pro" panose="020B0503030403020204" pitchFamily="34" charset="0"/>
            </a:endParaRPr>
          </a:p>
          <a:p>
            <a:pPr algn="just" fontAlgn="base">
              <a:lnSpc>
                <a:spcPct val="100000"/>
              </a:lnSpc>
              <a:spcBef>
                <a:spcPts val="600"/>
              </a:spcBef>
            </a:pPr>
            <a:r>
              <a:rPr lang="fr-FR" sz="1600" b="1" dirty="0">
                <a:latin typeface="Source Sans Pro" panose="020B0503030403020204" pitchFamily="34" charset="0"/>
              </a:rPr>
              <a:t>Monstre</a:t>
            </a:r>
          </a:p>
          <a:p>
            <a:pPr lvl="1" algn="just" fontAlgn="base">
              <a:lnSpc>
                <a:spcPct val="100000"/>
              </a:lnSpc>
              <a:spcBef>
                <a:spcPts val="600"/>
              </a:spcBef>
            </a:pPr>
            <a:r>
              <a:rPr lang="fr-FR" b="1" dirty="0">
                <a:latin typeface="Source Sans Pro" panose="020B0503030403020204" pitchFamily="34" charset="0"/>
              </a:rPr>
              <a:t>Carte numérique</a:t>
            </a:r>
            <a:r>
              <a:rPr lang="fr-FR" dirty="0">
                <a:latin typeface="Source Sans Pro" panose="020B0503030403020204" pitchFamily="34" charset="0"/>
              </a:rPr>
              <a:t>. Une carte possédant une </a:t>
            </a:r>
            <a:r>
              <a:rPr lang="fr-FR" b="1" dirty="0">
                <a:latin typeface="Source Sans Pro" panose="020B0503030403020204" pitchFamily="34" charset="0"/>
              </a:rPr>
              <a:t>stat d’attaque </a:t>
            </a:r>
            <a:r>
              <a:rPr lang="fr-FR" dirty="0">
                <a:latin typeface="Source Sans Pro" panose="020B0503030403020204" pitchFamily="34" charset="0"/>
              </a:rPr>
              <a:t>et une </a:t>
            </a:r>
            <a:r>
              <a:rPr lang="fr-FR" b="1" dirty="0">
                <a:latin typeface="Source Sans Pro" panose="020B0503030403020204" pitchFamily="34" charset="0"/>
              </a:rPr>
              <a:t>stat de points de vie</a:t>
            </a:r>
            <a:r>
              <a:rPr lang="fr-FR" dirty="0">
                <a:latin typeface="Source Sans Pro" panose="020B0503030403020204" pitchFamily="34" charset="0"/>
              </a:rPr>
              <a:t>. Utilisée par le système.</a:t>
            </a:r>
          </a:p>
          <a:p>
            <a:pPr lvl="1" algn="just" fontAlgn="base">
              <a:lnSpc>
                <a:spcPct val="100000"/>
              </a:lnSpc>
              <a:spcBef>
                <a:spcPts val="600"/>
              </a:spcBef>
            </a:pPr>
            <a:r>
              <a:rPr lang="fr-FR" dirty="0">
                <a:latin typeface="Source Sans Pro" panose="020B0503030403020204" pitchFamily="34" charset="0"/>
              </a:rPr>
              <a:t>Certains monstres ont un </a:t>
            </a:r>
            <a:r>
              <a:rPr lang="fr-FR" b="1" dirty="0">
                <a:latin typeface="Source Sans Pro" panose="020B0503030403020204" pitchFamily="34" charset="0"/>
              </a:rPr>
              <a:t>élément</a:t>
            </a:r>
            <a:r>
              <a:rPr lang="fr-FR" dirty="0">
                <a:latin typeface="Source Sans Pro" panose="020B0503030403020204" pitchFamily="34" charset="0"/>
              </a:rPr>
              <a:t> d’attaque ou de défense.</a:t>
            </a:r>
          </a:p>
          <a:p>
            <a:pPr algn="just" fontAlgn="base">
              <a:lnSpc>
                <a:spcPct val="100000"/>
              </a:lnSpc>
              <a:spcBef>
                <a:spcPts val="600"/>
              </a:spcBef>
            </a:pPr>
            <a:r>
              <a:rPr lang="fr-FR" sz="1600" b="1" dirty="0">
                <a:latin typeface="Source Sans Pro" panose="020B0503030403020204" pitchFamily="34" charset="0"/>
              </a:rPr>
              <a:t>Aventurier</a:t>
            </a:r>
          </a:p>
          <a:p>
            <a:pPr lvl="1" algn="just" fontAlgn="base">
              <a:lnSpc>
                <a:spcPct val="100000"/>
              </a:lnSpc>
              <a:spcBef>
                <a:spcPts val="600"/>
              </a:spcBef>
            </a:pPr>
            <a:r>
              <a:rPr lang="fr-FR" dirty="0">
                <a:latin typeface="Source Sans Pro" panose="020B0503030403020204" pitchFamily="34" charset="0"/>
              </a:rPr>
              <a:t>Utilisés par les managers pour </a:t>
            </a:r>
            <a:r>
              <a:rPr lang="fr-FR" b="1" dirty="0">
                <a:latin typeface="Source Sans Pro" panose="020B0503030403020204" pitchFamily="34" charset="0"/>
              </a:rPr>
              <a:t>combattre les monstres</a:t>
            </a:r>
            <a:r>
              <a:rPr lang="fr-FR" dirty="0">
                <a:latin typeface="Source Sans Pro" panose="020B0503030403020204" pitchFamily="34" charset="0"/>
              </a:rPr>
              <a:t>. Ils </a:t>
            </a:r>
            <a:r>
              <a:rPr lang="fr-FR" b="1" dirty="0">
                <a:latin typeface="Source Sans Pro" panose="020B0503030403020204" pitchFamily="34" charset="0"/>
              </a:rPr>
              <a:t>gagnent des points </a:t>
            </a:r>
            <a:r>
              <a:rPr lang="fr-FR" dirty="0">
                <a:latin typeface="Source Sans Pro" panose="020B0503030403020204" pitchFamily="34" charset="0"/>
              </a:rPr>
              <a:t>pour chaque monstre vaincu ainsi qu’un </a:t>
            </a:r>
            <a:r>
              <a:rPr lang="fr-FR" b="1" dirty="0">
                <a:latin typeface="Source Sans Pro" panose="020B0503030403020204" pitchFamily="34" charset="0"/>
              </a:rPr>
              <a:t>ratio de victoire </a:t>
            </a:r>
            <a:r>
              <a:rPr lang="fr-FR" dirty="0">
                <a:latin typeface="Source Sans Pro" panose="020B0503030403020204" pitchFamily="34" charset="0"/>
              </a:rPr>
              <a:t>augmentant la quantité de points gagnés pour chaque victoire.</a:t>
            </a:r>
          </a:p>
        </p:txBody>
      </p:sp>
      <p:pic>
        <p:nvPicPr>
          <p:cNvPr id="3" name="Image 2">
            <a:extLst>
              <a:ext uri="{FF2B5EF4-FFF2-40B4-BE49-F238E27FC236}">
                <a16:creationId xmlns:a16="http://schemas.microsoft.com/office/drawing/2014/main" id="{0A0631CE-E727-408D-B2DE-E6D0CEB1C610}"/>
              </a:ext>
            </a:extLst>
          </p:cNvPr>
          <p:cNvPicPr>
            <a:picLocks noChangeAspect="1"/>
          </p:cNvPicPr>
          <p:nvPr/>
        </p:nvPicPr>
        <p:blipFill>
          <a:blip r:embed="rId3"/>
          <a:stretch>
            <a:fillRect/>
          </a:stretch>
        </p:blipFill>
        <p:spPr>
          <a:xfrm>
            <a:off x="8054823" y="206243"/>
            <a:ext cx="887638" cy="676108"/>
          </a:xfrm>
          <a:prstGeom prst="rect">
            <a:avLst/>
          </a:prstGeom>
        </p:spPr>
      </p:pic>
    </p:spTree>
    <p:extLst>
      <p:ext uri="{BB962C8B-B14F-4D97-AF65-F5344CB8AC3E}">
        <p14:creationId xmlns:p14="http://schemas.microsoft.com/office/powerpoint/2010/main" val="13669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Équipement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53977" y="1364496"/>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cartes équipement peuvent posséder une </a:t>
            </a:r>
            <a:r>
              <a:rPr lang="fr-FR" sz="1200" b="1" dirty="0">
                <a:latin typeface="Source Sans Pro" panose="020B0503030403020204" pitchFamily="34" charset="0"/>
              </a:rPr>
              <a:t>valeur d’attaque </a:t>
            </a:r>
            <a:r>
              <a:rPr lang="fr-FR" sz="1200" dirty="0">
                <a:latin typeface="Source Sans Pro" panose="020B0503030403020204" pitchFamily="34" charset="0"/>
              </a:rPr>
              <a:t>ainsi qu’une </a:t>
            </a:r>
            <a:r>
              <a:rPr lang="fr-FR" sz="1200" b="1" dirty="0">
                <a:latin typeface="Source Sans Pro" panose="020B0503030403020204" pitchFamily="34" charset="0"/>
              </a:rPr>
              <a:t>valeur de défense</a:t>
            </a:r>
            <a:r>
              <a:rPr lang="fr-FR" sz="1200" dirty="0">
                <a:latin typeface="Source Sans Pro" panose="020B0503030403020204" pitchFamily="34" charset="0"/>
              </a:rPr>
              <a:t>. </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Ces cartes peuvent également posséder un </a:t>
            </a:r>
            <a:r>
              <a:rPr lang="fr-FR" sz="1200" b="1" dirty="0">
                <a:latin typeface="Source Sans Pro" panose="020B0503030403020204" pitchFamily="34" charset="0"/>
              </a:rPr>
              <a:t>élément</a:t>
            </a:r>
            <a:r>
              <a:rPr lang="fr-FR" sz="1200" dirty="0">
                <a:latin typeface="Source Sans Pro" panose="020B0503030403020204" pitchFamily="34" charset="0"/>
              </a:rPr>
              <a:t>, </a:t>
            </a:r>
            <a:r>
              <a:rPr lang="fr-FR" sz="1200" b="1" dirty="0">
                <a:latin typeface="Source Sans Pro" panose="020B0503030403020204" pitchFamily="34" charset="0"/>
              </a:rPr>
              <a:t>doublant la valeur de la carte </a:t>
            </a:r>
            <a:r>
              <a:rPr lang="fr-FR" sz="1200" dirty="0">
                <a:latin typeface="Source Sans Pro" panose="020B0503030403020204" pitchFamily="34" charset="0"/>
              </a:rPr>
              <a:t>quand utilisée contre un élément identique. (voir section éléments)</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Elles sont utilisables par les </a:t>
            </a:r>
            <a:r>
              <a:rPr lang="fr-FR" sz="1200" b="1" dirty="0">
                <a:latin typeface="Source Sans Pro" panose="020B0503030403020204" pitchFamily="34" charset="0"/>
              </a:rPr>
              <a:t>Managers</a:t>
            </a:r>
            <a:r>
              <a:rPr lang="fr-FR" sz="1200" dirty="0">
                <a:latin typeface="Source Sans Pro" panose="020B0503030403020204" pitchFamily="34" charset="0"/>
              </a:rPr>
              <a:t> lors de la </a:t>
            </a:r>
            <a:r>
              <a:rPr lang="fr-FR" sz="1200" b="1" dirty="0">
                <a:latin typeface="Source Sans Pro" panose="020B0503030403020204" pitchFamily="34" charset="0"/>
              </a:rPr>
              <a:t>préparation d’un combat </a:t>
            </a:r>
            <a:r>
              <a:rPr lang="fr-FR" sz="1200" dirty="0">
                <a:latin typeface="Source Sans Pro" panose="020B0503030403020204" pitchFamily="34" charset="0"/>
              </a:rPr>
              <a:t>pour </a:t>
            </a:r>
            <a:r>
              <a:rPr lang="fr-FR" sz="1200" b="1" dirty="0">
                <a:latin typeface="Source Sans Pro" panose="020B0503030403020204" pitchFamily="34" charset="0"/>
              </a:rPr>
              <a:t>augmenter les caractéristiques </a:t>
            </a:r>
            <a:r>
              <a:rPr lang="fr-FR" sz="1200" dirty="0">
                <a:latin typeface="Source Sans Pro" panose="020B0503030403020204" pitchFamily="34" charset="0"/>
              </a:rPr>
              <a:t>de l’aventurier utilisé.</a:t>
            </a:r>
          </a:p>
        </p:txBody>
      </p:sp>
      <p:pic>
        <p:nvPicPr>
          <p:cNvPr id="9" name="Image 8" descr="Une image contenant dessin&#10;&#10;Description générée automatiquement">
            <a:extLst>
              <a:ext uri="{FF2B5EF4-FFF2-40B4-BE49-F238E27FC236}">
                <a16:creationId xmlns:a16="http://schemas.microsoft.com/office/drawing/2014/main" id="{68AFE38C-FF48-4C95-BC40-C5F662EF5F2E}"/>
              </a:ext>
            </a:extLst>
          </p:cNvPr>
          <p:cNvPicPr>
            <a:picLocks noChangeAspect="1"/>
          </p:cNvPicPr>
          <p:nvPr/>
        </p:nvPicPr>
        <p:blipFill>
          <a:blip r:embed="rId3"/>
          <a:stretch>
            <a:fillRect/>
          </a:stretch>
        </p:blipFill>
        <p:spPr>
          <a:xfrm>
            <a:off x="8234467" y="121921"/>
            <a:ext cx="528350" cy="760429"/>
          </a:xfrm>
          <a:prstGeom prst="rect">
            <a:avLst/>
          </a:prstGeom>
        </p:spPr>
      </p:pic>
      <p:grpSp>
        <p:nvGrpSpPr>
          <p:cNvPr id="56" name="Groupe 55">
            <a:extLst>
              <a:ext uri="{FF2B5EF4-FFF2-40B4-BE49-F238E27FC236}">
                <a16:creationId xmlns:a16="http://schemas.microsoft.com/office/drawing/2014/main" id="{9FC73DC6-1493-4AE1-BFAC-90330E43C50D}"/>
              </a:ext>
            </a:extLst>
          </p:cNvPr>
          <p:cNvGrpSpPr/>
          <p:nvPr/>
        </p:nvGrpSpPr>
        <p:grpSpPr>
          <a:xfrm>
            <a:off x="311700" y="1287483"/>
            <a:ext cx="3527269" cy="3673548"/>
            <a:chOff x="133822" y="1150656"/>
            <a:chExt cx="3527269" cy="3673548"/>
          </a:xfrm>
        </p:grpSpPr>
        <p:pic>
          <p:nvPicPr>
            <p:cNvPr id="10" name="Image 9" descr="Une image contenant joueur, boule, signe, moniteur&#10;&#10;Description générée automatiquement">
              <a:extLst>
                <a:ext uri="{FF2B5EF4-FFF2-40B4-BE49-F238E27FC236}">
                  <a16:creationId xmlns:a16="http://schemas.microsoft.com/office/drawing/2014/main" id="{A03C9F61-FF61-47A0-BCD7-D407E3BE2432}"/>
                </a:ext>
              </a:extLst>
            </p:cNvPr>
            <p:cNvPicPr>
              <a:picLocks noChangeAspect="1"/>
            </p:cNvPicPr>
            <p:nvPr/>
          </p:nvPicPr>
          <p:blipFill>
            <a:blip r:embed="rId4"/>
            <a:stretch>
              <a:fillRect/>
            </a:stretch>
          </p:blipFill>
          <p:spPr>
            <a:xfrm>
              <a:off x="1624333" y="1596677"/>
              <a:ext cx="2036758" cy="3227527"/>
            </a:xfrm>
            <a:prstGeom prst="rect">
              <a:avLst/>
            </a:prstGeom>
            <a:effectLst>
              <a:outerShdw blurRad="63500" dist="63500" dir="2700000" algn="tl" rotWithShape="0">
                <a:prstClr val="black">
                  <a:alpha val="40000"/>
                </a:prstClr>
              </a:outerShdw>
            </a:effectLst>
          </p:spPr>
        </p:pic>
        <p:sp>
          <p:nvSpPr>
            <p:cNvPr id="12" name="ZoneTexte 11">
              <a:extLst>
                <a:ext uri="{FF2B5EF4-FFF2-40B4-BE49-F238E27FC236}">
                  <a16:creationId xmlns:a16="http://schemas.microsoft.com/office/drawing/2014/main" id="{A2786A36-CB46-4CEF-85C4-F811FC017CB4}"/>
                </a:ext>
              </a:extLst>
            </p:cNvPr>
            <p:cNvSpPr txBox="1"/>
            <p:nvPr/>
          </p:nvSpPr>
          <p:spPr>
            <a:xfrm>
              <a:off x="2329424" y="1150656"/>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cxnSp>
          <p:nvCxnSpPr>
            <p:cNvPr id="13" name="Connecteur : en angle 12">
              <a:extLst>
                <a:ext uri="{FF2B5EF4-FFF2-40B4-BE49-F238E27FC236}">
                  <a16:creationId xmlns:a16="http://schemas.microsoft.com/office/drawing/2014/main" id="{BA0F8B67-A57F-49A5-B29C-E4A41EBEFB24}"/>
                </a:ext>
              </a:extLst>
            </p:cNvPr>
            <p:cNvCxnSpPr>
              <a:cxnSpLocks/>
              <a:endCxn id="12" idx="2"/>
            </p:cNvCxnSpPr>
            <p:nvPr/>
          </p:nvCxnSpPr>
          <p:spPr>
            <a:xfrm rot="5400000" flipH="1" flipV="1">
              <a:off x="2462569" y="1574562"/>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14" name="Connecteur : en angle 13">
              <a:extLst>
                <a:ext uri="{FF2B5EF4-FFF2-40B4-BE49-F238E27FC236}">
                  <a16:creationId xmlns:a16="http://schemas.microsoft.com/office/drawing/2014/main" id="{1D9EF1FF-7A20-457A-9482-03759DFE6FBF}"/>
                </a:ext>
              </a:extLst>
            </p:cNvPr>
            <p:cNvCxnSpPr>
              <a:cxnSpLocks/>
            </p:cNvCxnSpPr>
            <p:nvPr/>
          </p:nvCxnSpPr>
          <p:spPr>
            <a:xfrm>
              <a:off x="1254919" y="3319464"/>
              <a:ext cx="532317" cy="94528"/>
            </a:xfrm>
            <a:prstGeom prst="bentConnector3">
              <a:avLst>
                <a:gd name="adj1" fmla="val 100101"/>
              </a:avLst>
            </a:prstGeom>
            <a:ln w="19050"/>
          </p:spPr>
          <p:style>
            <a:lnRef idx="1">
              <a:schemeClr val="accent5"/>
            </a:lnRef>
            <a:fillRef idx="0">
              <a:schemeClr val="accent5"/>
            </a:fillRef>
            <a:effectRef idx="0">
              <a:schemeClr val="accent5"/>
            </a:effectRef>
            <a:fontRef idx="minor">
              <a:schemeClr val="tx1"/>
            </a:fontRef>
          </p:style>
        </p:cxnSp>
        <p:cxnSp>
          <p:nvCxnSpPr>
            <p:cNvPr id="18" name="Connecteur : en angle 17">
              <a:extLst>
                <a:ext uri="{FF2B5EF4-FFF2-40B4-BE49-F238E27FC236}">
                  <a16:creationId xmlns:a16="http://schemas.microsoft.com/office/drawing/2014/main" id="{5BFB9D83-DB2F-472D-9E28-DFC7F0182CB9}"/>
                </a:ext>
              </a:extLst>
            </p:cNvPr>
            <p:cNvCxnSpPr>
              <a:cxnSpLocks/>
            </p:cNvCxnSpPr>
            <p:nvPr/>
          </p:nvCxnSpPr>
          <p:spPr>
            <a:xfrm flipV="1">
              <a:off x="1205345" y="3583517"/>
              <a:ext cx="2186380" cy="150283"/>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24973644-BA47-497E-902B-ABD8CBD60AAB}"/>
                </a:ext>
              </a:extLst>
            </p:cNvPr>
            <p:cNvCxnSpPr>
              <a:cxnSpLocks/>
            </p:cNvCxnSpPr>
            <p:nvPr/>
          </p:nvCxnSpPr>
          <p:spPr>
            <a:xfrm rot="5400000" flipH="1" flipV="1">
              <a:off x="1088341" y="2620566"/>
              <a:ext cx="1397793"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38" name="Connecteur : en angle 37">
              <a:extLst>
                <a:ext uri="{FF2B5EF4-FFF2-40B4-BE49-F238E27FC236}">
                  <a16:creationId xmlns:a16="http://schemas.microsoft.com/office/drawing/2014/main" id="{A67653C4-F964-42AF-98B0-B44AD99A5BD0}"/>
                </a:ext>
              </a:extLst>
            </p:cNvPr>
            <p:cNvCxnSpPr>
              <a:cxnSpLocks/>
            </p:cNvCxnSpPr>
            <p:nvPr/>
          </p:nvCxnSpPr>
          <p:spPr>
            <a:xfrm rot="16200000" flipV="1">
              <a:off x="3325967" y="2085332"/>
              <a:ext cx="339420"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41" name="Connecteur : en angle 40">
              <a:extLst>
                <a:ext uri="{FF2B5EF4-FFF2-40B4-BE49-F238E27FC236}">
                  <a16:creationId xmlns:a16="http://schemas.microsoft.com/office/drawing/2014/main" id="{4E6D2ADA-3EFD-41A3-A3C5-49DDE5231F52}"/>
                </a:ext>
              </a:extLst>
            </p:cNvPr>
            <p:cNvCxnSpPr>
              <a:cxnSpLocks/>
            </p:cNvCxnSpPr>
            <p:nvPr/>
          </p:nvCxnSpPr>
          <p:spPr>
            <a:xfrm rot="10800000" flipV="1">
              <a:off x="1787241" y="2255043"/>
              <a:ext cx="1701291" cy="815"/>
            </a:xfrm>
            <a:prstGeom prst="bentConnector3">
              <a:avLst/>
            </a:prstGeom>
            <a:ln w="19050"/>
          </p:spPr>
          <p:style>
            <a:lnRef idx="1">
              <a:schemeClr val="accent5"/>
            </a:lnRef>
            <a:fillRef idx="0">
              <a:schemeClr val="accent5"/>
            </a:fillRef>
            <a:effectRef idx="0">
              <a:schemeClr val="accent5"/>
            </a:effectRef>
            <a:fontRef idx="minor">
              <a:schemeClr val="tx1"/>
            </a:fontRef>
          </p:style>
        </p:cxnSp>
        <p:sp>
          <p:nvSpPr>
            <p:cNvPr id="53" name="ZoneTexte 52">
              <a:extLst>
                <a:ext uri="{FF2B5EF4-FFF2-40B4-BE49-F238E27FC236}">
                  <a16:creationId xmlns:a16="http://schemas.microsoft.com/office/drawing/2014/main" id="{7D17C232-8E2B-4370-B324-5E9EE5EB8F10}"/>
                </a:ext>
              </a:extLst>
            </p:cNvPr>
            <p:cNvSpPr txBox="1"/>
            <p:nvPr/>
          </p:nvSpPr>
          <p:spPr>
            <a:xfrm>
              <a:off x="133822" y="3037089"/>
              <a:ext cx="1305804"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Valeur d’Attaque / Défense</a:t>
              </a:r>
            </a:p>
          </p:txBody>
        </p:sp>
        <p:sp>
          <p:nvSpPr>
            <p:cNvPr id="54" name="ZoneTexte 53">
              <a:extLst>
                <a:ext uri="{FF2B5EF4-FFF2-40B4-BE49-F238E27FC236}">
                  <a16:creationId xmlns:a16="http://schemas.microsoft.com/office/drawing/2014/main" id="{B4A06E5B-EBDA-4557-8574-A6F6FF95AAB8}"/>
                </a:ext>
              </a:extLst>
            </p:cNvPr>
            <p:cNvSpPr txBox="1"/>
            <p:nvPr/>
          </p:nvSpPr>
          <p:spPr>
            <a:xfrm>
              <a:off x="159265" y="3570817"/>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a:t>
              </a:r>
            </a:p>
          </p:txBody>
        </p:sp>
        <p:cxnSp>
          <p:nvCxnSpPr>
            <p:cNvPr id="55" name="Connecteur : en angle 54">
              <a:extLst>
                <a:ext uri="{FF2B5EF4-FFF2-40B4-BE49-F238E27FC236}">
                  <a16:creationId xmlns:a16="http://schemas.microsoft.com/office/drawing/2014/main" id="{F0C73DE2-E9C1-4658-86AD-964FAA1B367B}"/>
                </a:ext>
              </a:extLst>
            </p:cNvPr>
            <p:cNvCxnSpPr>
              <a:cxnSpLocks/>
            </p:cNvCxnSpPr>
            <p:nvPr/>
          </p:nvCxnSpPr>
          <p:spPr>
            <a:xfrm flipV="1">
              <a:off x="1205344" y="4242699"/>
              <a:ext cx="896509" cy="1"/>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58" name="ZoneTexte 57">
              <a:extLst>
                <a:ext uri="{FF2B5EF4-FFF2-40B4-BE49-F238E27FC236}">
                  <a16:creationId xmlns:a16="http://schemas.microsoft.com/office/drawing/2014/main" id="{BE17AA5E-7CE4-4EDD-A77A-69B3C5F8230A}"/>
                </a:ext>
              </a:extLst>
            </p:cNvPr>
            <p:cNvSpPr txBox="1"/>
            <p:nvPr/>
          </p:nvSpPr>
          <p:spPr>
            <a:xfrm>
              <a:off x="133822" y="4085149"/>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Description</a:t>
              </a:r>
            </a:p>
          </p:txBody>
        </p:sp>
      </p:grpSp>
    </p:spTree>
    <p:extLst>
      <p:ext uri="{BB962C8B-B14F-4D97-AF65-F5344CB8AC3E}">
        <p14:creationId xmlns:p14="http://schemas.microsoft.com/office/powerpoint/2010/main" val="2122447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Monstre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92828" y="13283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Ces cartes sont uniquement numériques et utilisées par le système de jeu.</a:t>
            </a:r>
          </a:p>
          <a:p>
            <a:pPr algn="just" fontAlgn="base">
              <a:lnSpc>
                <a:spcPct val="100000"/>
              </a:lnSpc>
              <a:spcBef>
                <a:spcPts val="600"/>
              </a:spcBef>
            </a:pPr>
            <a:r>
              <a:rPr lang="fr-FR" sz="1200" b="1" dirty="0">
                <a:latin typeface="Source Sans Pro" panose="020B0503030403020204" pitchFamily="34" charset="0"/>
              </a:rPr>
              <a:t>Caractéristiques:</a:t>
            </a:r>
          </a:p>
          <a:p>
            <a:pPr lvl="1" algn="just" fontAlgn="base">
              <a:lnSpc>
                <a:spcPct val="100000"/>
              </a:lnSpc>
              <a:spcBef>
                <a:spcPts val="600"/>
              </a:spcBef>
            </a:pPr>
            <a:r>
              <a:rPr lang="fr-FR" sz="1100" dirty="0">
                <a:latin typeface="Source Sans Pro" panose="020B0503030403020204" pitchFamily="34" charset="0"/>
              </a:rPr>
              <a:t>Attaque. Cette valeur peut être fixe ou aléatoire entre deux valeurs.</a:t>
            </a:r>
          </a:p>
          <a:p>
            <a:pPr lvl="1" algn="just" fontAlgn="base">
              <a:lnSpc>
                <a:spcPct val="100000"/>
              </a:lnSpc>
              <a:spcBef>
                <a:spcPts val="600"/>
              </a:spcBef>
            </a:pPr>
            <a:r>
              <a:rPr lang="fr-FR" sz="1100" dirty="0">
                <a:latin typeface="Source Sans Pro" panose="020B0503030403020204" pitchFamily="34" charset="0"/>
              </a:rPr>
              <a:t>Défense.</a:t>
            </a:r>
          </a:p>
          <a:p>
            <a:pPr algn="just" fontAlgn="base">
              <a:lnSpc>
                <a:spcPct val="100000"/>
              </a:lnSpc>
              <a:spcBef>
                <a:spcPts val="600"/>
              </a:spcBef>
            </a:pPr>
            <a:r>
              <a:rPr lang="fr-FR" sz="1200" b="1" dirty="0">
                <a:latin typeface="Source Sans Pro" panose="020B0503030403020204" pitchFamily="34" charset="0"/>
              </a:rPr>
              <a:t>Éléments:</a:t>
            </a:r>
          </a:p>
          <a:p>
            <a:pPr lvl="1" algn="just" fontAlgn="base">
              <a:lnSpc>
                <a:spcPct val="100000"/>
              </a:lnSpc>
              <a:spcBef>
                <a:spcPts val="600"/>
              </a:spcBef>
            </a:pPr>
            <a:r>
              <a:rPr lang="fr-FR" sz="1100" dirty="0">
                <a:latin typeface="Source Sans Pro" panose="020B0503030403020204" pitchFamily="34" charset="0"/>
              </a:rPr>
              <a:t>Chaque monstre peut posséder un élément d’attaque et/ou un élément de défense.</a:t>
            </a:r>
          </a:p>
          <a:p>
            <a:pPr lvl="1" algn="just" fontAlgn="base">
              <a:lnSpc>
                <a:spcPct val="100000"/>
              </a:lnSpc>
              <a:spcBef>
                <a:spcPts val="600"/>
              </a:spcBef>
            </a:pPr>
            <a:r>
              <a:rPr lang="fr-FR" sz="1100" dirty="0">
                <a:latin typeface="Source Sans Pro" panose="020B0503030403020204" pitchFamily="34" charset="0"/>
              </a:rPr>
              <a:t>Ces éléments sont aléatoires par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⅓ chances d’avoir un élément sur l’attaque ou sur la défense du monstre. Déterminé à l’apparition du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Le jet aléatoire est indépendant entre l’attaque et la défense. Un monstre peut avoir un élément d’attaque ainsi qu’un élément de défense.</a:t>
            </a:r>
          </a:p>
        </p:txBody>
      </p:sp>
      <p:pic>
        <p:nvPicPr>
          <p:cNvPr id="3" name="Image 2">
            <a:extLst>
              <a:ext uri="{FF2B5EF4-FFF2-40B4-BE49-F238E27FC236}">
                <a16:creationId xmlns:a16="http://schemas.microsoft.com/office/drawing/2014/main" id="{C2E99B0E-46F9-47C5-A805-DCFF56B41386}"/>
              </a:ext>
            </a:extLst>
          </p:cNvPr>
          <p:cNvPicPr>
            <a:picLocks noChangeAspect="1"/>
          </p:cNvPicPr>
          <p:nvPr/>
        </p:nvPicPr>
        <p:blipFill>
          <a:blip r:embed="rId3"/>
          <a:stretch>
            <a:fillRect/>
          </a:stretch>
        </p:blipFill>
        <p:spPr>
          <a:xfrm>
            <a:off x="8192495" y="121921"/>
            <a:ext cx="612294" cy="760430"/>
          </a:xfrm>
          <a:prstGeom prst="rect">
            <a:avLst/>
          </a:prstGeom>
        </p:spPr>
      </p:pic>
      <p:grpSp>
        <p:nvGrpSpPr>
          <p:cNvPr id="51" name="Groupe 50">
            <a:extLst>
              <a:ext uri="{FF2B5EF4-FFF2-40B4-BE49-F238E27FC236}">
                <a16:creationId xmlns:a16="http://schemas.microsoft.com/office/drawing/2014/main" id="{A7C5696F-D997-4E76-9AB0-D7CE34F7FA6B}"/>
              </a:ext>
            </a:extLst>
          </p:cNvPr>
          <p:cNvGrpSpPr/>
          <p:nvPr/>
        </p:nvGrpSpPr>
        <p:grpSpPr>
          <a:xfrm>
            <a:off x="311700" y="1150656"/>
            <a:ext cx="3802469" cy="3697238"/>
            <a:chOff x="4802176" y="882350"/>
            <a:chExt cx="3802469" cy="3697238"/>
          </a:xfrm>
        </p:grpSpPr>
        <p:pic>
          <p:nvPicPr>
            <p:cNvPr id="5" name="Image 4" descr="Une image contenant voiture, assis, ordinateur, table&#10;&#10;Description générée automatiquement">
              <a:extLst>
                <a:ext uri="{FF2B5EF4-FFF2-40B4-BE49-F238E27FC236}">
                  <a16:creationId xmlns:a16="http://schemas.microsoft.com/office/drawing/2014/main" id="{98613997-FA4D-4897-9564-D93765E00247}"/>
                </a:ext>
              </a:extLst>
            </p:cNvPr>
            <p:cNvPicPr>
              <a:picLocks noChangeAspect="1"/>
            </p:cNvPicPr>
            <p:nvPr/>
          </p:nvPicPr>
          <p:blipFill>
            <a:blip r:embed="rId4"/>
            <a:stretch>
              <a:fillRect/>
            </a:stretch>
          </p:blipFill>
          <p:spPr>
            <a:xfrm>
              <a:off x="5839219" y="1328372"/>
              <a:ext cx="2543776" cy="3251216"/>
            </a:xfrm>
            <a:prstGeom prst="rect">
              <a:avLst/>
            </a:prstGeom>
            <a:effectLst>
              <a:outerShdw blurRad="63500" dist="63500" dir="2700000" algn="tl" rotWithShape="0">
                <a:prstClr val="black">
                  <a:alpha val="40000"/>
                </a:prstClr>
              </a:outerShdw>
            </a:effectLst>
          </p:spPr>
        </p:pic>
        <p:sp>
          <p:nvSpPr>
            <p:cNvPr id="9" name="ZoneTexte 8">
              <a:extLst>
                <a:ext uri="{FF2B5EF4-FFF2-40B4-BE49-F238E27FC236}">
                  <a16:creationId xmlns:a16="http://schemas.microsoft.com/office/drawing/2014/main" id="{23CD664B-D942-4D63-B884-AAE1B2A3CC99}"/>
                </a:ext>
              </a:extLst>
            </p:cNvPr>
            <p:cNvSpPr txBox="1"/>
            <p:nvPr/>
          </p:nvSpPr>
          <p:spPr>
            <a:xfrm>
              <a:off x="6819900" y="882350"/>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sp>
          <p:nvSpPr>
            <p:cNvPr id="13" name="ZoneTexte 12">
              <a:extLst>
                <a:ext uri="{FF2B5EF4-FFF2-40B4-BE49-F238E27FC236}">
                  <a16:creationId xmlns:a16="http://schemas.microsoft.com/office/drawing/2014/main" id="{875BE0C0-BBE2-41B9-9419-3EF45668924A}"/>
                </a:ext>
              </a:extLst>
            </p:cNvPr>
            <p:cNvSpPr txBox="1"/>
            <p:nvPr/>
          </p:nvSpPr>
          <p:spPr>
            <a:xfrm>
              <a:off x="5681498" y="882350"/>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Pièces d’or</a:t>
              </a:r>
            </a:p>
          </p:txBody>
        </p:sp>
        <p:sp>
          <p:nvSpPr>
            <p:cNvPr id="15" name="ZoneTexte 14">
              <a:extLst>
                <a:ext uri="{FF2B5EF4-FFF2-40B4-BE49-F238E27FC236}">
                  <a16:creationId xmlns:a16="http://schemas.microsoft.com/office/drawing/2014/main" id="{09AC3FA9-F6DA-4D93-A8D6-281A258FCA9A}"/>
                </a:ext>
              </a:extLst>
            </p:cNvPr>
            <p:cNvSpPr txBox="1"/>
            <p:nvPr/>
          </p:nvSpPr>
          <p:spPr>
            <a:xfrm>
              <a:off x="7725323" y="88345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Points</a:t>
              </a:r>
            </a:p>
          </p:txBody>
        </p:sp>
        <p:sp>
          <p:nvSpPr>
            <p:cNvPr id="16" name="ZoneTexte 15">
              <a:extLst>
                <a:ext uri="{FF2B5EF4-FFF2-40B4-BE49-F238E27FC236}">
                  <a16:creationId xmlns:a16="http://schemas.microsoft.com/office/drawing/2014/main" id="{C83AECD9-0722-400B-883B-C9C81BC08275}"/>
                </a:ext>
              </a:extLst>
            </p:cNvPr>
            <p:cNvSpPr txBox="1"/>
            <p:nvPr/>
          </p:nvSpPr>
          <p:spPr>
            <a:xfrm>
              <a:off x="4802176" y="188276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Attaque</a:t>
              </a:r>
            </a:p>
          </p:txBody>
        </p:sp>
        <p:sp>
          <p:nvSpPr>
            <p:cNvPr id="17" name="ZoneTexte 16">
              <a:extLst>
                <a:ext uri="{FF2B5EF4-FFF2-40B4-BE49-F238E27FC236}">
                  <a16:creationId xmlns:a16="http://schemas.microsoft.com/office/drawing/2014/main" id="{15878E4B-188D-4052-9F4B-A88DDF958128}"/>
                </a:ext>
              </a:extLst>
            </p:cNvPr>
            <p:cNvSpPr txBox="1"/>
            <p:nvPr/>
          </p:nvSpPr>
          <p:spPr>
            <a:xfrm>
              <a:off x="4802176" y="2204672"/>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Défense</a:t>
              </a:r>
            </a:p>
          </p:txBody>
        </p:sp>
        <p:sp>
          <p:nvSpPr>
            <p:cNvPr id="18" name="ZoneTexte 17">
              <a:extLst>
                <a:ext uri="{FF2B5EF4-FFF2-40B4-BE49-F238E27FC236}">
                  <a16:creationId xmlns:a16="http://schemas.microsoft.com/office/drawing/2014/main" id="{67043F68-5458-49F7-A542-5F7B23816628}"/>
                </a:ext>
              </a:extLst>
            </p:cNvPr>
            <p:cNvSpPr txBox="1"/>
            <p:nvPr/>
          </p:nvSpPr>
          <p:spPr>
            <a:xfrm>
              <a:off x="4802176" y="2807608"/>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d’attaque</a:t>
              </a:r>
            </a:p>
          </p:txBody>
        </p:sp>
        <p:sp>
          <p:nvSpPr>
            <p:cNvPr id="19" name="ZoneTexte 18">
              <a:extLst>
                <a:ext uri="{FF2B5EF4-FFF2-40B4-BE49-F238E27FC236}">
                  <a16:creationId xmlns:a16="http://schemas.microsoft.com/office/drawing/2014/main" id="{7BAA546F-8596-45F1-9897-CABEDB556735}"/>
                </a:ext>
              </a:extLst>
            </p:cNvPr>
            <p:cNvSpPr txBox="1"/>
            <p:nvPr/>
          </p:nvSpPr>
          <p:spPr>
            <a:xfrm>
              <a:off x="4802176" y="3437187"/>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de défense</a:t>
              </a:r>
            </a:p>
          </p:txBody>
        </p:sp>
        <p:cxnSp>
          <p:nvCxnSpPr>
            <p:cNvPr id="14" name="Connecteur : en angle 13">
              <a:extLst>
                <a:ext uri="{FF2B5EF4-FFF2-40B4-BE49-F238E27FC236}">
                  <a16:creationId xmlns:a16="http://schemas.microsoft.com/office/drawing/2014/main" id="{E05AE957-B4D4-4157-94F3-22731FB3E30C}"/>
                </a:ext>
              </a:extLst>
            </p:cNvPr>
            <p:cNvCxnSpPr>
              <a:cxnSpLocks/>
              <a:endCxn id="13" idx="2"/>
            </p:cNvCxnSpPr>
            <p:nvPr/>
          </p:nvCxnSpPr>
          <p:spPr>
            <a:xfrm rot="5400000" flipH="1" flipV="1">
              <a:off x="5961694" y="1318815"/>
              <a:ext cx="318931" cy="12700"/>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1" name="Connecteur : en angle 20">
              <a:extLst>
                <a:ext uri="{FF2B5EF4-FFF2-40B4-BE49-F238E27FC236}">
                  <a16:creationId xmlns:a16="http://schemas.microsoft.com/office/drawing/2014/main" id="{06CDDA18-FE42-487B-907E-32D398E28780}"/>
                </a:ext>
              </a:extLst>
            </p:cNvPr>
            <p:cNvCxnSpPr>
              <a:cxnSpLocks/>
              <a:endCxn id="9" idx="2"/>
            </p:cNvCxnSpPr>
            <p:nvPr/>
          </p:nvCxnSpPr>
          <p:spPr>
            <a:xfrm rot="5400000" flipH="1" flipV="1">
              <a:off x="6953045" y="1306256"/>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3" name="Connecteur : en angle 22">
              <a:extLst>
                <a:ext uri="{FF2B5EF4-FFF2-40B4-BE49-F238E27FC236}">
                  <a16:creationId xmlns:a16="http://schemas.microsoft.com/office/drawing/2014/main" id="{8AA47274-3E13-4A20-B54B-5FBEFFDD8415}"/>
                </a:ext>
              </a:extLst>
            </p:cNvPr>
            <p:cNvCxnSpPr>
              <a:cxnSpLocks/>
            </p:cNvCxnSpPr>
            <p:nvPr/>
          </p:nvCxnSpPr>
          <p:spPr>
            <a:xfrm rot="10800000">
              <a:off x="5618375" y="2035651"/>
              <a:ext cx="914266" cy="1"/>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6" name="Connecteur : en angle 25">
              <a:extLst>
                <a:ext uri="{FF2B5EF4-FFF2-40B4-BE49-F238E27FC236}">
                  <a16:creationId xmlns:a16="http://schemas.microsoft.com/office/drawing/2014/main" id="{D1A72048-F9C2-45E8-AF50-9A526A310C68}"/>
                </a:ext>
              </a:extLst>
            </p:cNvPr>
            <p:cNvCxnSpPr>
              <a:cxnSpLocks/>
            </p:cNvCxnSpPr>
            <p:nvPr/>
          </p:nvCxnSpPr>
          <p:spPr>
            <a:xfrm rot="10800000" flipV="1">
              <a:off x="5618376" y="1970220"/>
              <a:ext cx="1974955" cy="382454"/>
            </a:xfrm>
            <a:prstGeom prst="bentConnector3">
              <a:avLst>
                <a:gd name="adj1" fmla="val 13925"/>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707E1F50-55E5-4EB7-A7B5-EF1DC4E0FB32}"/>
                </a:ext>
              </a:extLst>
            </p:cNvPr>
            <p:cNvCxnSpPr>
              <a:cxnSpLocks/>
              <a:endCxn id="18" idx="3"/>
            </p:cNvCxnSpPr>
            <p:nvPr/>
          </p:nvCxnSpPr>
          <p:spPr>
            <a:xfrm rot="10800000" flipV="1">
              <a:off x="5681498" y="2481671"/>
              <a:ext cx="1058392" cy="556770"/>
            </a:xfrm>
            <a:prstGeom prst="bentConnector3">
              <a:avLst>
                <a:gd name="adj1" fmla="val -37"/>
              </a:avLst>
            </a:prstGeom>
            <a:ln w="19050"/>
          </p:spPr>
          <p:style>
            <a:lnRef idx="1">
              <a:schemeClr val="accent5"/>
            </a:lnRef>
            <a:fillRef idx="0">
              <a:schemeClr val="accent5"/>
            </a:fillRef>
            <a:effectRef idx="0">
              <a:schemeClr val="accent5"/>
            </a:effectRef>
            <a:fontRef idx="minor">
              <a:schemeClr val="tx1"/>
            </a:fontRef>
          </p:style>
        </p:cxnSp>
        <p:cxnSp>
          <p:nvCxnSpPr>
            <p:cNvPr id="30" name="Connecteur : en angle 29">
              <a:extLst>
                <a:ext uri="{FF2B5EF4-FFF2-40B4-BE49-F238E27FC236}">
                  <a16:creationId xmlns:a16="http://schemas.microsoft.com/office/drawing/2014/main" id="{76D6C788-C6CF-4511-A926-8DAB5D4265FA}"/>
                </a:ext>
              </a:extLst>
            </p:cNvPr>
            <p:cNvCxnSpPr>
              <a:cxnSpLocks/>
              <a:endCxn id="19" idx="3"/>
            </p:cNvCxnSpPr>
            <p:nvPr/>
          </p:nvCxnSpPr>
          <p:spPr>
            <a:xfrm rot="10800000" flipV="1">
              <a:off x="5681498" y="2397506"/>
              <a:ext cx="1976602" cy="1270513"/>
            </a:xfrm>
            <a:prstGeom prst="bentConnector3">
              <a:avLst>
                <a:gd name="adj1" fmla="val 270"/>
              </a:avLst>
            </a:prstGeom>
            <a:ln w="19050"/>
          </p:spPr>
          <p:style>
            <a:lnRef idx="1">
              <a:schemeClr val="accent5"/>
            </a:lnRef>
            <a:fillRef idx="0">
              <a:schemeClr val="accent5"/>
            </a:fillRef>
            <a:effectRef idx="0">
              <a:schemeClr val="accent5"/>
            </a:effectRef>
            <a:fontRef idx="minor">
              <a:schemeClr val="tx1"/>
            </a:fontRef>
          </p:style>
        </p:cxnSp>
        <p:cxnSp>
          <p:nvCxnSpPr>
            <p:cNvPr id="32" name="Connecteur : en angle 31">
              <a:extLst>
                <a:ext uri="{FF2B5EF4-FFF2-40B4-BE49-F238E27FC236}">
                  <a16:creationId xmlns:a16="http://schemas.microsoft.com/office/drawing/2014/main" id="{7335A6F5-9769-48EE-8138-19B9BF71C1B0}"/>
                </a:ext>
              </a:extLst>
            </p:cNvPr>
            <p:cNvCxnSpPr>
              <a:cxnSpLocks/>
            </p:cNvCxnSpPr>
            <p:nvPr/>
          </p:nvCxnSpPr>
          <p:spPr>
            <a:xfrm rot="5400000" flipH="1" flipV="1">
              <a:off x="8043186" y="1309767"/>
              <a:ext cx="298772" cy="154"/>
            </a:xfrm>
            <a:prstGeom prst="bentConnector3">
              <a:avLst/>
            </a:prstGeom>
            <a:ln w="19050"/>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30260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Aventurier</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2849880" y="945721"/>
            <a:ext cx="5830013" cy="2650887"/>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000" dirty="0">
                <a:latin typeface="Source Sans Pro" panose="020B0503030403020204" pitchFamily="34" charset="0"/>
              </a:rPr>
              <a:t>Lors d’un combat, chaque Manager doit choisir un Aventurier à envoyer au combat.</a:t>
            </a:r>
            <a:endParaRPr lang="fr-FR" sz="1000" b="1" dirty="0">
              <a:latin typeface="Source Sans Pro" panose="020B0503030403020204" pitchFamily="34" charset="0"/>
            </a:endParaRPr>
          </a:p>
          <a:p>
            <a:pPr marL="114300" indent="0" algn="just" fontAlgn="base">
              <a:lnSpc>
                <a:spcPct val="100000"/>
              </a:lnSpc>
              <a:spcBef>
                <a:spcPts val="600"/>
              </a:spcBef>
              <a:buNone/>
            </a:pPr>
            <a:r>
              <a:rPr lang="fr-FR" sz="1000" b="1" dirty="0">
                <a:latin typeface="Source Sans Pro" panose="020B0503030403020204" pitchFamily="34" charset="0"/>
              </a:rPr>
              <a:t>Caractéristiques:</a:t>
            </a:r>
          </a:p>
          <a:p>
            <a:pPr algn="just" fontAlgn="base">
              <a:lnSpc>
                <a:spcPct val="100000"/>
              </a:lnSpc>
              <a:spcBef>
                <a:spcPts val="600"/>
              </a:spcBef>
            </a:pPr>
            <a:r>
              <a:rPr lang="fr-FR" sz="1000" b="1" dirty="0">
                <a:latin typeface="Source Sans Pro" panose="020B0503030403020204" pitchFamily="34" charset="0"/>
              </a:rPr>
              <a:t>Points de Vie:</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3 de base. Il peut en perdre lors des combats. </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Quand un aventurier perd tous ses points de vie, il est défaussé et ses points accumulés sont perdus.</a:t>
            </a:r>
          </a:p>
          <a:p>
            <a:pPr algn="just" fontAlgn="base">
              <a:lnSpc>
                <a:spcPct val="100000"/>
              </a:lnSpc>
              <a:spcBef>
                <a:spcPts val="600"/>
              </a:spcBef>
            </a:pPr>
            <a:r>
              <a:rPr lang="fr-FR" sz="1000" b="1" dirty="0">
                <a:latin typeface="Source Sans Pro" panose="020B0503030403020204" pitchFamily="34" charset="0"/>
              </a:rPr>
              <a:t>Points:</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Nombre total de points accumulés lors des victoires de l’aventurier.</a:t>
            </a:r>
          </a:p>
          <a:p>
            <a:pPr algn="just" fontAlgn="base">
              <a:lnSpc>
                <a:spcPct val="100000"/>
              </a:lnSpc>
              <a:spcBef>
                <a:spcPts val="600"/>
              </a:spcBef>
            </a:pPr>
            <a:r>
              <a:rPr lang="fr-FR" sz="1000" b="1" dirty="0">
                <a:latin typeface="Source Sans Pro" panose="020B0503030403020204" pitchFamily="34" charset="0"/>
              </a:rPr>
              <a:t>Caractéristiques:</a:t>
            </a:r>
          </a:p>
          <a:p>
            <a:pPr lvl="1" algn="just" fontAlgn="base">
              <a:lnSpc>
                <a:spcPct val="100000"/>
              </a:lnSpc>
              <a:spcBef>
                <a:spcPts val="600"/>
              </a:spcBef>
            </a:pPr>
            <a:r>
              <a:rPr lang="fr-FR" sz="900" b="1" dirty="0">
                <a:latin typeface="Source Sans Pro" panose="020B0503030403020204" pitchFamily="34" charset="0"/>
              </a:rPr>
              <a:t>Sans équipement, son attaque et sa défense sont de 0. </a:t>
            </a:r>
            <a:r>
              <a:rPr lang="fr-FR" sz="900" dirty="0">
                <a:latin typeface="Source Sans Pro" panose="020B0503030403020204" pitchFamily="34" charset="0"/>
              </a:rPr>
              <a:t>Les cartes d’équipement permettent d’augmenter ses caractéristiques.</a:t>
            </a:r>
          </a:p>
          <a:p>
            <a:pPr lvl="1" algn="just" fontAlgn="base">
              <a:lnSpc>
                <a:spcPct val="100000"/>
              </a:lnSpc>
              <a:spcBef>
                <a:spcPts val="600"/>
              </a:spcBef>
            </a:pPr>
            <a:r>
              <a:rPr lang="fr-FR" sz="900" dirty="0">
                <a:latin typeface="Source Sans Pro" panose="020B0503030403020204" pitchFamily="34" charset="0"/>
              </a:rPr>
              <a:t>Un maximum de 3 cartes équipement peuvent être utilisées simultanément.</a:t>
            </a:r>
          </a:p>
        </p:txBody>
      </p:sp>
      <p:pic>
        <p:nvPicPr>
          <p:cNvPr id="4" name="Image 3">
            <a:extLst>
              <a:ext uri="{FF2B5EF4-FFF2-40B4-BE49-F238E27FC236}">
                <a16:creationId xmlns:a16="http://schemas.microsoft.com/office/drawing/2014/main" id="{3F5CB639-74B3-48A9-ADAB-B6D9CE846F5D}"/>
              </a:ext>
            </a:extLst>
          </p:cNvPr>
          <p:cNvPicPr>
            <a:picLocks noChangeAspect="1"/>
          </p:cNvPicPr>
          <p:nvPr/>
        </p:nvPicPr>
        <p:blipFill>
          <a:blip r:embed="rId3"/>
          <a:stretch>
            <a:fillRect/>
          </a:stretch>
        </p:blipFill>
        <p:spPr>
          <a:xfrm>
            <a:off x="8234467" y="121921"/>
            <a:ext cx="528350" cy="760429"/>
          </a:xfrm>
          <a:prstGeom prst="rect">
            <a:avLst/>
          </a:prstGeom>
        </p:spPr>
      </p:pic>
      <p:pic>
        <p:nvPicPr>
          <p:cNvPr id="35" name="Image 34">
            <a:extLst>
              <a:ext uri="{FF2B5EF4-FFF2-40B4-BE49-F238E27FC236}">
                <a16:creationId xmlns:a16="http://schemas.microsoft.com/office/drawing/2014/main" id="{4A2BCD0B-D5A0-4C1D-BF24-CE2B472300DE}"/>
              </a:ext>
            </a:extLst>
          </p:cNvPr>
          <p:cNvPicPr>
            <a:picLocks noChangeAspect="1"/>
          </p:cNvPicPr>
          <p:nvPr/>
        </p:nvPicPr>
        <p:blipFill>
          <a:blip r:embed="rId4"/>
          <a:stretch>
            <a:fillRect/>
          </a:stretch>
        </p:blipFill>
        <p:spPr>
          <a:xfrm>
            <a:off x="311700" y="1042338"/>
            <a:ext cx="2305269" cy="2554270"/>
          </a:xfrm>
          <a:prstGeom prst="rect">
            <a:avLst/>
          </a:prstGeom>
        </p:spPr>
      </p:pic>
      <p:grpSp>
        <p:nvGrpSpPr>
          <p:cNvPr id="41" name="Groupe 40">
            <a:extLst>
              <a:ext uri="{FF2B5EF4-FFF2-40B4-BE49-F238E27FC236}">
                <a16:creationId xmlns:a16="http://schemas.microsoft.com/office/drawing/2014/main" id="{EF5F4BEB-8EA1-45ED-8160-658CEB3A224E}"/>
              </a:ext>
            </a:extLst>
          </p:cNvPr>
          <p:cNvGrpSpPr/>
          <p:nvPr/>
        </p:nvGrpSpPr>
        <p:grpSpPr>
          <a:xfrm>
            <a:off x="455928" y="3756596"/>
            <a:ext cx="1589744" cy="1139190"/>
            <a:chOff x="673714" y="3756596"/>
            <a:chExt cx="1589744" cy="1139190"/>
          </a:xfrm>
        </p:grpSpPr>
        <p:pic>
          <p:nvPicPr>
            <p:cNvPr id="36" name="Image 35">
              <a:extLst>
                <a:ext uri="{FF2B5EF4-FFF2-40B4-BE49-F238E27FC236}">
                  <a16:creationId xmlns:a16="http://schemas.microsoft.com/office/drawing/2014/main" id="{27B745B2-2E3D-4668-8057-96F21D8BCC13}"/>
                </a:ext>
              </a:extLst>
            </p:cNvPr>
            <p:cNvPicPr>
              <a:picLocks noChangeAspect="1"/>
            </p:cNvPicPr>
            <p:nvPr/>
          </p:nvPicPr>
          <p:blipFill>
            <a:blip r:embed="rId5"/>
            <a:stretch>
              <a:fillRect/>
            </a:stretch>
          </p:blipFill>
          <p:spPr>
            <a:xfrm>
              <a:off x="1613535" y="3756596"/>
              <a:ext cx="649923" cy="1139190"/>
            </a:xfrm>
            <a:prstGeom prst="rect">
              <a:avLst/>
            </a:prstGeom>
          </p:spPr>
        </p:pic>
        <p:cxnSp>
          <p:nvCxnSpPr>
            <p:cNvPr id="39" name="Connecteur : en angle 38">
              <a:extLst>
                <a:ext uri="{FF2B5EF4-FFF2-40B4-BE49-F238E27FC236}">
                  <a16:creationId xmlns:a16="http://schemas.microsoft.com/office/drawing/2014/main" id="{D113FACC-494F-4AF4-8239-46F72E479D46}"/>
                </a:ext>
              </a:extLst>
            </p:cNvPr>
            <p:cNvCxnSpPr>
              <a:cxnSpLocks/>
            </p:cNvCxnSpPr>
            <p:nvPr/>
          </p:nvCxnSpPr>
          <p:spPr>
            <a:xfrm rot="10800000">
              <a:off x="1353919" y="3992056"/>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0" name="ZoneTexte 39">
              <a:extLst>
                <a:ext uri="{FF2B5EF4-FFF2-40B4-BE49-F238E27FC236}">
                  <a16:creationId xmlns:a16="http://schemas.microsoft.com/office/drawing/2014/main" id="{669B14A9-8FAA-4B7C-A1CA-EA0A4954A446}"/>
                </a:ext>
              </a:extLst>
            </p:cNvPr>
            <p:cNvSpPr txBox="1"/>
            <p:nvPr/>
          </p:nvSpPr>
          <p:spPr>
            <a:xfrm>
              <a:off x="673715" y="3864991"/>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 de vie</a:t>
              </a:r>
            </a:p>
          </p:txBody>
        </p:sp>
        <p:cxnSp>
          <p:nvCxnSpPr>
            <p:cNvPr id="42" name="Connecteur : en angle 41">
              <a:extLst>
                <a:ext uri="{FF2B5EF4-FFF2-40B4-BE49-F238E27FC236}">
                  <a16:creationId xmlns:a16="http://schemas.microsoft.com/office/drawing/2014/main" id="{600E0F17-9507-4F75-9FCA-173CE8181B88}"/>
                </a:ext>
              </a:extLst>
            </p:cNvPr>
            <p:cNvCxnSpPr>
              <a:cxnSpLocks/>
            </p:cNvCxnSpPr>
            <p:nvPr/>
          </p:nvCxnSpPr>
          <p:spPr>
            <a:xfrm rot="10800000">
              <a:off x="1353919" y="4262534"/>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cxnSp>
          <p:nvCxnSpPr>
            <p:cNvPr id="43" name="Connecteur : en angle 42">
              <a:extLst>
                <a:ext uri="{FF2B5EF4-FFF2-40B4-BE49-F238E27FC236}">
                  <a16:creationId xmlns:a16="http://schemas.microsoft.com/office/drawing/2014/main" id="{F8ED74DE-5B1B-40B2-89EE-1FE369B7E583}"/>
                </a:ext>
              </a:extLst>
            </p:cNvPr>
            <p:cNvCxnSpPr>
              <a:cxnSpLocks/>
            </p:cNvCxnSpPr>
            <p:nvPr/>
          </p:nvCxnSpPr>
          <p:spPr>
            <a:xfrm rot="10800000">
              <a:off x="1353919" y="4577065"/>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4" name="ZoneTexte 43">
              <a:extLst>
                <a:ext uri="{FF2B5EF4-FFF2-40B4-BE49-F238E27FC236}">
                  <a16:creationId xmlns:a16="http://schemas.microsoft.com/office/drawing/2014/main" id="{70E2245E-8534-43CF-9649-7660E7CB7045}"/>
                </a:ext>
              </a:extLst>
            </p:cNvPr>
            <p:cNvSpPr txBox="1"/>
            <p:nvPr/>
          </p:nvSpPr>
          <p:spPr>
            <a:xfrm>
              <a:off x="673714" y="4152717"/>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Niveau</a:t>
              </a:r>
            </a:p>
          </p:txBody>
        </p:sp>
        <p:sp>
          <p:nvSpPr>
            <p:cNvPr id="45" name="ZoneTexte 44">
              <a:extLst>
                <a:ext uri="{FF2B5EF4-FFF2-40B4-BE49-F238E27FC236}">
                  <a16:creationId xmlns:a16="http://schemas.microsoft.com/office/drawing/2014/main" id="{E76A943F-FF37-40B9-AF80-6E6BE24EDC3D}"/>
                </a:ext>
              </a:extLst>
            </p:cNvPr>
            <p:cNvSpPr txBox="1"/>
            <p:nvPr/>
          </p:nvSpPr>
          <p:spPr>
            <a:xfrm>
              <a:off x="673714" y="4475883"/>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a:t>
              </a:r>
            </a:p>
          </p:txBody>
        </p:sp>
      </p:grpSp>
      <p:sp>
        <p:nvSpPr>
          <p:cNvPr id="46" name="Google Shape;138;p31">
            <a:extLst>
              <a:ext uri="{FF2B5EF4-FFF2-40B4-BE49-F238E27FC236}">
                <a16:creationId xmlns:a16="http://schemas.microsoft.com/office/drawing/2014/main" id="{AA8AFE11-A8AC-4783-881C-5F6352D85E34}"/>
              </a:ext>
            </a:extLst>
          </p:cNvPr>
          <p:cNvSpPr txBox="1">
            <a:spLocks/>
          </p:cNvSpPr>
          <p:nvPr/>
        </p:nvSpPr>
        <p:spPr>
          <a:xfrm>
            <a:off x="2849880" y="3564858"/>
            <a:ext cx="4008840" cy="140569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000" b="1" dirty="0">
                <a:latin typeface="Source Sans Pro" panose="020B0503030403020204" pitchFamily="34" charset="0"/>
              </a:rPr>
              <a:t>Niveau de l’Aventurier:</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Détermine le </a:t>
            </a:r>
            <a:r>
              <a:rPr lang="fr-FR" sz="900" b="1" dirty="0">
                <a:latin typeface="Source Sans Pro" panose="020B0503030403020204" pitchFamily="34" charset="0"/>
              </a:rPr>
              <a:t>nombre de points gagnés </a:t>
            </a:r>
            <a:r>
              <a:rPr lang="fr-FR" sz="900" dirty="0">
                <a:latin typeface="Source Sans Pro" panose="020B0503030403020204" pitchFamily="34" charset="0"/>
              </a:rPr>
              <a:t>lors d’un combat réussi.</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Commence à 0, </a:t>
            </a:r>
            <a:r>
              <a:rPr lang="fr-FR" sz="900" b="1" dirty="0">
                <a:latin typeface="Source Sans Pro" panose="020B0503030403020204" pitchFamily="34" charset="0"/>
              </a:rPr>
              <a:t>augmente de 1 à chaque victoire</a:t>
            </a:r>
            <a:r>
              <a:rPr lang="fr-FR" sz="900" dirty="0">
                <a:latin typeface="Source Sans Pro" panose="020B0503030403020204" pitchFamily="34" charset="0"/>
              </a:rPr>
              <a:t>, jusqu’à un maximum de 3.</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Le nombre de points gagnés est </a:t>
            </a:r>
            <a:r>
              <a:rPr lang="fr-FR" sz="900" b="1" dirty="0">
                <a:latin typeface="Source Sans Pro" panose="020B0503030403020204" pitchFamily="34" charset="0"/>
              </a:rPr>
              <a:t>multiplié</a:t>
            </a:r>
            <a:r>
              <a:rPr lang="fr-FR" sz="900" dirty="0">
                <a:latin typeface="Source Sans Pro" panose="020B0503030403020204" pitchFamily="34" charset="0"/>
              </a:rPr>
              <a:t> de la manière suivante</a:t>
            </a:r>
          </a:p>
        </p:txBody>
      </p:sp>
      <p:graphicFrame>
        <p:nvGraphicFramePr>
          <p:cNvPr id="47" name="Tableau 6">
            <a:extLst>
              <a:ext uri="{FF2B5EF4-FFF2-40B4-BE49-F238E27FC236}">
                <a16:creationId xmlns:a16="http://schemas.microsoft.com/office/drawing/2014/main" id="{3F70E67B-87E3-4660-A886-5108ED7B5AF6}"/>
              </a:ext>
            </a:extLst>
          </p:cNvPr>
          <p:cNvGraphicFramePr>
            <a:graphicFrameLocks noGrp="1"/>
          </p:cNvGraphicFramePr>
          <p:nvPr>
            <p:extLst>
              <p:ext uri="{D42A27DB-BD31-4B8C-83A1-F6EECF244321}">
                <p14:modId xmlns:p14="http://schemas.microsoft.com/office/powerpoint/2010/main" val="3495429110"/>
              </p:ext>
            </p:extLst>
          </p:nvPr>
        </p:nvGraphicFramePr>
        <p:xfrm>
          <a:off x="7419107" y="3898899"/>
          <a:ext cx="806330" cy="1105140"/>
        </p:xfrm>
        <a:graphic>
          <a:graphicData uri="http://schemas.openxmlformats.org/drawingml/2006/table">
            <a:tbl>
              <a:tblPr bandRow="1">
                <a:tableStyleId>{7DF18680-E054-41AD-8BC1-D1AEF772440D}</a:tableStyleId>
              </a:tblPr>
              <a:tblGrid>
                <a:gridCol w="329271">
                  <a:extLst>
                    <a:ext uri="{9D8B030D-6E8A-4147-A177-3AD203B41FA5}">
                      <a16:colId xmlns:a16="http://schemas.microsoft.com/office/drawing/2014/main" val="1342926624"/>
                    </a:ext>
                  </a:extLst>
                </a:gridCol>
                <a:gridCol w="477059">
                  <a:extLst>
                    <a:ext uri="{9D8B030D-6E8A-4147-A177-3AD203B41FA5}">
                      <a16:colId xmlns:a16="http://schemas.microsoft.com/office/drawing/2014/main" val="3586556900"/>
                    </a:ext>
                  </a:extLst>
                </a:gridCol>
              </a:tblGrid>
              <a:tr h="276285">
                <a:tc>
                  <a:txBody>
                    <a:bodyPr/>
                    <a:lstStyle/>
                    <a:p>
                      <a:r>
                        <a:rPr lang="fr-FR" sz="900" dirty="0"/>
                        <a:t>0</a:t>
                      </a:r>
                    </a:p>
                  </a:txBody>
                  <a:tcPr marL="68125" marR="68125" marT="34062" marB="34062"/>
                </a:tc>
                <a:tc>
                  <a:txBody>
                    <a:bodyPr/>
                    <a:lstStyle/>
                    <a:p>
                      <a:r>
                        <a:rPr lang="fr-FR" sz="900" dirty="0"/>
                        <a:t>X 1</a:t>
                      </a:r>
                    </a:p>
                  </a:txBody>
                  <a:tcPr marL="68125" marR="68125" marT="34062" marB="34062"/>
                </a:tc>
                <a:extLst>
                  <a:ext uri="{0D108BD9-81ED-4DB2-BD59-A6C34878D82A}">
                    <a16:rowId xmlns:a16="http://schemas.microsoft.com/office/drawing/2014/main" val="588588274"/>
                  </a:ext>
                </a:extLst>
              </a:tr>
              <a:tr h="276285">
                <a:tc>
                  <a:txBody>
                    <a:bodyPr/>
                    <a:lstStyle/>
                    <a:p>
                      <a:r>
                        <a:rPr lang="fr-FR" sz="900" dirty="0"/>
                        <a:t>1</a:t>
                      </a:r>
                    </a:p>
                  </a:txBody>
                  <a:tcPr marL="68125" marR="68125" marT="34062" marB="34062"/>
                </a:tc>
                <a:tc>
                  <a:txBody>
                    <a:bodyPr/>
                    <a:lstStyle/>
                    <a:p>
                      <a:r>
                        <a:rPr lang="fr-FR" sz="900" dirty="0"/>
                        <a:t>X 1.5</a:t>
                      </a:r>
                    </a:p>
                  </a:txBody>
                  <a:tcPr marL="68125" marR="68125" marT="34062" marB="34062"/>
                </a:tc>
                <a:extLst>
                  <a:ext uri="{0D108BD9-81ED-4DB2-BD59-A6C34878D82A}">
                    <a16:rowId xmlns:a16="http://schemas.microsoft.com/office/drawing/2014/main" val="1671696993"/>
                  </a:ext>
                </a:extLst>
              </a:tr>
              <a:tr h="276285">
                <a:tc>
                  <a:txBody>
                    <a:bodyPr/>
                    <a:lstStyle/>
                    <a:p>
                      <a:r>
                        <a:rPr lang="fr-FR" sz="900" dirty="0"/>
                        <a:t>2</a:t>
                      </a:r>
                    </a:p>
                  </a:txBody>
                  <a:tcPr marL="68125" marR="68125" marT="34062" marB="34062"/>
                </a:tc>
                <a:tc>
                  <a:txBody>
                    <a:bodyPr/>
                    <a:lstStyle/>
                    <a:p>
                      <a:r>
                        <a:rPr lang="fr-FR" sz="900" dirty="0"/>
                        <a:t>X 2</a:t>
                      </a:r>
                    </a:p>
                  </a:txBody>
                  <a:tcPr marL="68125" marR="68125" marT="34062" marB="34062"/>
                </a:tc>
                <a:extLst>
                  <a:ext uri="{0D108BD9-81ED-4DB2-BD59-A6C34878D82A}">
                    <a16:rowId xmlns:a16="http://schemas.microsoft.com/office/drawing/2014/main" val="2560474090"/>
                  </a:ext>
                </a:extLst>
              </a:tr>
              <a:tr h="276285">
                <a:tc>
                  <a:txBody>
                    <a:bodyPr/>
                    <a:lstStyle/>
                    <a:p>
                      <a:r>
                        <a:rPr lang="fr-FR" sz="900" dirty="0"/>
                        <a:t>3+</a:t>
                      </a:r>
                    </a:p>
                  </a:txBody>
                  <a:tcPr marL="68125" marR="68125" marT="34062" marB="34062"/>
                </a:tc>
                <a:tc>
                  <a:txBody>
                    <a:bodyPr/>
                    <a:lstStyle/>
                    <a:p>
                      <a:r>
                        <a:rPr lang="fr-FR" sz="900" dirty="0"/>
                        <a:t>X 3</a:t>
                      </a:r>
                    </a:p>
                  </a:txBody>
                  <a:tcPr marL="68125" marR="68125" marT="34062" marB="34062"/>
                </a:tc>
                <a:extLst>
                  <a:ext uri="{0D108BD9-81ED-4DB2-BD59-A6C34878D82A}">
                    <a16:rowId xmlns:a16="http://schemas.microsoft.com/office/drawing/2014/main" val="3030150802"/>
                  </a:ext>
                </a:extLst>
              </a:tr>
            </a:tbl>
          </a:graphicData>
        </a:graphic>
      </p:graphicFrame>
      <p:sp>
        <p:nvSpPr>
          <p:cNvPr id="38" name="Flèche : droite 37">
            <a:extLst>
              <a:ext uri="{FF2B5EF4-FFF2-40B4-BE49-F238E27FC236}">
                <a16:creationId xmlns:a16="http://schemas.microsoft.com/office/drawing/2014/main" id="{1DDFD79B-BFBE-4EDE-B6E0-2BE5FE1970C8}"/>
              </a:ext>
            </a:extLst>
          </p:cNvPr>
          <p:cNvSpPr/>
          <p:nvPr/>
        </p:nvSpPr>
        <p:spPr>
          <a:xfrm flipV="1">
            <a:off x="4316366" y="4847920"/>
            <a:ext cx="336597" cy="608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89998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Éléments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Élément</a:t>
            </a:r>
            <a:r>
              <a:rPr lang="fr-FR" sz="1200" dirty="0">
                <a:latin typeface="Source Sans Pro" panose="020B0503030403020204" pitchFamily="34" charset="0"/>
              </a:rPr>
              <a:t> peut être présent sur certains </a:t>
            </a:r>
            <a:r>
              <a:rPr lang="fr-FR" sz="1200" b="1" dirty="0">
                <a:latin typeface="Source Sans Pro" panose="020B0503030403020204" pitchFamily="34" charset="0"/>
              </a:rPr>
              <a:t>équipements</a:t>
            </a:r>
            <a:r>
              <a:rPr lang="fr-FR" sz="1200" dirty="0">
                <a:latin typeface="Source Sans Pro" panose="020B0503030403020204" pitchFamily="34" charset="0"/>
              </a:rPr>
              <a:t> ainsi que sur l’attaque / défense du </a:t>
            </a:r>
            <a:r>
              <a:rPr lang="fr-FR" sz="1200" b="1" dirty="0">
                <a:latin typeface="Source Sans Pro" panose="020B0503030403020204" pitchFamily="34" charset="0"/>
              </a:rPr>
              <a:t>monstre</a:t>
            </a:r>
            <a:r>
              <a:rPr lang="fr-FR" sz="1200" dirty="0">
                <a:latin typeface="Source Sans Pro" panose="020B0503030403020204" pitchFamily="34" charset="0"/>
              </a:rPr>
              <a:t>. </a:t>
            </a:r>
          </a:p>
          <a:p>
            <a:pPr algn="just" fontAlgn="base">
              <a:lnSpc>
                <a:spcPct val="100000"/>
              </a:lnSpc>
              <a:spcBef>
                <a:spcPts val="600"/>
              </a:spcBef>
            </a:pPr>
            <a:r>
              <a:rPr lang="fr-FR" sz="1200" dirty="0">
                <a:latin typeface="Source Sans Pro" panose="020B0503030403020204" pitchFamily="34" charset="0"/>
              </a:rPr>
              <a:t>Quand un monstre possède un élément, </a:t>
            </a:r>
            <a:r>
              <a:rPr lang="fr-FR" sz="1200" b="1" dirty="0">
                <a:latin typeface="Source Sans Pro" panose="020B0503030403020204" pitchFamily="34" charset="0"/>
              </a:rPr>
              <a:t>utiliser le même élément double la valeur </a:t>
            </a:r>
            <a:r>
              <a:rPr lang="fr-FR" sz="1200" dirty="0">
                <a:latin typeface="Source Sans Pro" panose="020B0503030403020204" pitchFamily="34" charset="0"/>
              </a:rPr>
              <a:t>de la carte:</a:t>
            </a:r>
          </a:p>
          <a:p>
            <a:pPr lvl="1" algn="just" fontAlgn="base">
              <a:lnSpc>
                <a:spcPct val="100000"/>
              </a:lnSpc>
              <a:spcBef>
                <a:spcPts val="600"/>
              </a:spcBef>
            </a:pPr>
            <a:r>
              <a:rPr lang="fr-FR" sz="1100" dirty="0">
                <a:latin typeface="Source Sans Pro" panose="020B0503030403020204" pitchFamily="34" charset="0"/>
              </a:rPr>
              <a:t>Si un monstre possède une attaque de FEU, une défense </a:t>
            </a:r>
            <a:r>
              <a:rPr lang="fr-FR" sz="1100" b="1" dirty="0">
                <a:latin typeface="Source Sans Pro" panose="020B0503030403020204" pitchFamily="34" charset="0"/>
              </a:rPr>
              <a:t>2 FEU vaudra 4</a:t>
            </a:r>
          </a:p>
          <a:p>
            <a:pPr lvl="1" algn="just" fontAlgn="base">
              <a:lnSpc>
                <a:spcPct val="100000"/>
              </a:lnSpc>
              <a:spcBef>
                <a:spcPts val="600"/>
              </a:spcBef>
            </a:pPr>
            <a:r>
              <a:rPr lang="fr-FR" sz="1100" dirty="0">
                <a:latin typeface="Source Sans Pro" panose="020B0503030403020204" pitchFamily="34" charset="0"/>
              </a:rPr>
              <a:t>Si un monstre possède une défense de GLACE (comprendre vulnérabilité), une attaque de</a:t>
            </a:r>
            <a:br>
              <a:rPr lang="fr-FR" sz="1100" dirty="0">
                <a:latin typeface="Source Sans Pro" panose="020B0503030403020204" pitchFamily="34" charset="0"/>
              </a:rPr>
            </a:br>
            <a:r>
              <a:rPr lang="fr-FR" sz="1100" b="1" dirty="0">
                <a:latin typeface="Source Sans Pro" panose="020B0503030403020204" pitchFamily="34" charset="0"/>
              </a:rPr>
              <a:t>4 GLACE vaudra 8</a:t>
            </a:r>
            <a:endParaRPr lang="fr-FR" sz="900" b="1" dirty="0">
              <a:latin typeface="Source Sans Pro" panose="020B0503030403020204" pitchFamily="34" charset="0"/>
            </a:endParaRPr>
          </a:p>
        </p:txBody>
      </p:sp>
      <p:sp>
        <p:nvSpPr>
          <p:cNvPr id="9" name="Google Shape;138;p31">
            <a:extLst>
              <a:ext uri="{FF2B5EF4-FFF2-40B4-BE49-F238E27FC236}">
                <a16:creationId xmlns:a16="http://schemas.microsoft.com/office/drawing/2014/main" id="{77BA6135-81FC-42BB-80EA-562B68A1D8D4}"/>
              </a:ext>
            </a:extLst>
          </p:cNvPr>
          <p:cNvSpPr txBox="1">
            <a:spLocks/>
          </p:cNvSpPr>
          <p:nvPr/>
        </p:nvSpPr>
        <p:spPr>
          <a:xfrm>
            <a:off x="4823462"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100" dirty="0">
                <a:latin typeface="Source Sans Pro" panose="020B0503030403020204" pitchFamily="34" charset="0"/>
              </a:rPr>
              <a:t>Exemples: </a:t>
            </a:r>
          </a:p>
          <a:p>
            <a:pPr lvl="1" algn="just" fontAlgn="base">
              <a:lnSpc>
                <a:spcPct val="100000"/>
              </a:lnSpc>
              <a:spcBef>
                <a:spcPts val="600"/>
              </a:spcBef>
            </a:pPr>
            <a:r>
              <a:rPr lang="fr-FR" sz="1100" dirty="0">
                <a:latin typeface="Source Sans Pro" panose="020B0503030403020204" pitchFamily="34" charset="0"/>
              </a:rPr>
              <a:t>Une Attaque de Monstre de 4 FEU peut être contrée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2 FEU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4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1 FEU + une défense de 2 ou plus</a:t>
            </a:r>
          </a:p>
          <a:p>
            <a:pPr lvl="1" algn="just" fontAlgn="base">
              <a:lnSpc>
                <a:spcPct val="100000"/>
              </a:lnSpc>
              <a:spcBef>
                <a:spcPts val="600"/>
              </a:spcBef>
            </a:pPr>
            <a:r>
              <a:rPr lang="fr-FR" sz="1100" dirty="0">
                <a:latin typeface="Source Sans Pro" panose="020B0503030403020204" pitchFamily="34" charset="0"/>
              </a:rPr>
              <a:t>Un Monstre avec une Défense de 8 GLACE peut être battue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4 GLACE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8</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n’importe quelle combinaison de cartes Attaque et Attaque GLACE telle que :</a:t>
            </a:r>
          </a:p>
          <a:p>
            <a:pPr lvl="3" algn="just" fontAlgn="base">
              <a:lnSpc>
                <a:spcPct val="100000"/>
              </a:lnSpc>
              <a:spcBef>
                <a:spcPts val="600"/>
              </a:spcBef>
            </a:pPr>
            <a:r>
              <a:rPr lang="fr-FR" sz="1100" dirty="0">
                <a:latin typeface="Source Sans Pro" panose="020B0503030403020204" pitchFamily="34" charset="0"/>
              </a:rPr>
              <a:t>Total Attaque GLACE X 2 + Total Attaque &gt;= Monstre Défense GLACE</a:t>
            </a:r>
          </a:p>
          <a:p>
            <a:pPr marL="114300" indent="0" algn="just" fontAlgn="base">
              <a:lnSpc>
                <a:spcPct val="100000"/>
              </a:lnSpc>
              <a:spcBef>
                <a:spcPts val="600"/>
              </a:spcBef>
              <a:buNone/>
            </a:pPr>
            <a:endParaRPr lang="fr-FR" sz="1100" dirty="0">
              <a:latin typeface="Source Sans Pro" panose="020B0503030403020204" pitchFamily="34" charset="0"/>
            </a:endParaRPr>
          </a:p>
        </p:txBody>
      </p:sp>
      <p:pic>
        <p:nvPicPr>
          <p:cNvPr id="8" name="Image 7">
            <a:extLst>
              <a:ext uri="{FF2B5EF4-FFF2-40B4-BE49-F238E27FC236}">
                <a16:creationId xmlns:a16="http://schemas.microsoft.com/office/drawing/2014/main" id="{F0C47263-9A8E-472A-A4DA-BC1F6A6D0F9C}"/>
              </a:ext>
            </a:extLst>
          </p:cNvPr>
          <p:cNvPicPr>
            <a:picLocks noChangeAspect="1"/>
          </p:cNvPicPr>
          <p:nvPr/>
        </p:nvPicPr>
        <p:blipFill>
          <a:blip r:embed="rId3"/>
          <a:stretch>
            <a:fillRect/>
          </a:stretch>
        </p:blipFill>
        <p:spPr>
          <a:xfrm>
            <a:off x="8041543" y="58550"/>
            <a:ext cx="914198" cy="1103224"/>
          </a:xfrm>
          <a:prstGeom prst="rect">
            <a:avLst/>
          </a:prstGeom>
        </p:spPr>
      </p:pic>
    </p:spTree>
    <p:extLst>
      <p:ext uri="{BB962C8B-B14F-4D97-AF65-F5344CB8AC3E}">
        <p14:creationId xmlns:p14="http://schemas.microsoft.com/office/powerpoint/2010/main" val="131522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Définition des termes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0383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Boutique:</a:t>
            </a:r>
          </a:p>
          <a:p>
            <a:pPr lvl="1" algn="just" fontAlgn="base">
              <a:lnSpc>
                <a:spcPct val="100000"/>
              </a:lnSpc>
              <a:spcBef>
                <a:spcPts val="600"/>
              </a:spcBef>
            </a:pPr>
            <a:r>
              <a:rPr lang="fr-FR" sz="1100" dirty="0">
                <a:latin typeface="Source Sans Pro" panose="020B0503030403020204" pitchFamily="34" charset="0"/>
              </a:rPr>
              <a:t>La boutique d’un marchand contient un </a:t>
            </a:r>
            <a:r>
              <a:rPr lang="fr-FR" sz="1100" b="1" dirty="0">
                <a:latin typeface="Source Sans Pro" panose="020B0503030403020204" pitchFamily="34" charset="0"/>
              </a:rPr>
              <a:t>maximum de 4 cartes</a:t>
            </a:r>
            <a:r>
              <a:rPr lang="fr-FR" sz="1100" dirty="0">
                <a:latin typeface="Source Sans Pro" panose="020B0503030403020204" pitchFamily="34" charset="0"/>
              </a:rPr>
              <a:t>. Un Marchand ne peut </a:t>
            </a:r>
            <a:r>
              <a:rPr lang="fr-FR" sz="1100" b="1" dirty="0">
                <a:latin typeface="Source Sans Pro" panose="020B0503030403020204" pitchFamily="34" charset="0"/>
              </a:rPr>
              <a:t>vendre que les cartes </a:t>
            </a:r>
            <a:r>
              <a:rPr lang="fr-FR" sz="1100" dirty="0">
                <a:latin typeface="Source Sans Pro" panose="020B0503030403020204" pitchFamily="34" charset="0"/>
              </a:rPr>
              <a:t>présentes </a:t>
            </a:r>
            <a:r>
              <a:rPr lang="fr-FR" sz="1100" b="1" dirty="0">
                <a:latin typeface="Source Sans Pro" panose="020B0503030403020204" pitchFamily="34" charset="0"/>
              </a:rPr>
              <a:t>dans sa boutique</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cartes peuvent être </a:t>
            </a:r>
            <a:r>
              <a:rPr lang="fr-FR" sz="1100" b="1" dirty="0">
                <a:latin typeface="Source Sans Pro" panose="020B0503030403020204" pitchFamily="34" charset="0"/>
              </a:rPr>
              <a:t>changées</a:t>
            </a:r>
            <a:r>
              <a:rPr lang="fr-FR" sz="1100" dirty="0">
                <a:latin typeface="Source Sans Pro" panose="020B0503030403020204" pitchFamily="34" charset="0"/>
              </a:rPr>
              <a:t> pendant la phase d’organisation de la boutique </a:t>
            </a:r>
            <a:endParaRPr lang="fr-FR" sz="800" dirty="0">
              <a:latin typeface="Source Sans Pro" panose="020B0503030403020204" pitchFamily="34" charset="0"/>
            </a:endParaRPr>
          </a:p>
          <a:p>
            <a:pPr algn="just" fontAlgn="base">
              <a:lnSpc>
                <a:spcPct val="100000"/>
              </a:lnSpc>
              <a:spcBef>
                <a:spcPts val="600"/>
              </a:spcBef>
            </a:pPr>
            <a:r>
              <a:rPr lang="fr-FR" sz="1200" b="1" dirty="0">
                <a:latin typeface="Source Sans Pro" panose="020B0503030403020204" pitchFamily="34" charset="0"/>
              </a:rPr>
              <a:t>Ouverture de la boutique:</a:t>
            </a:r>
          </a:p>
          <a:p>
            <a:pPr lvl="1" algn="just" fontAlgn="base">
              <a:lnSpc>
                <a:spcPct val="100000"/>
              </a:lnSpc>
              <a:spcBef>
                <a:spcPts val="600"/>
              </a:spcBef>
            </a:pPr>
            <a:r>
              <a:rPr lang="fr-FR" sz="1100" dirty="0">
                <a:latin typeface="Source Sans Pro" panose="020B0503030403020204" pitchFamily="34" charset="0"/>
              </a:rPr>
              <a:t>Action pendant laquelle un Marchand rend visible les cartes de sa boutique auprès des Managers.</a:t>
            </a:r>
          </a:p>
          <a:p>
            <a:pPr lvl="1" algn="just" fontAlgn="base">
              <a:lnSpc>
                <a:spcPct val="100000"/>
              </a:lnSpc>
              <a:spcBef>
                <a:spcPts val="600"/>
              </a:spcBef>
            </a:pPr>
            <a:r>
              <a:rPr lang="fr-FR" sz="1100" dirty="0">
                <a:latin typeface="Source Sans Pro" panose="020B0503030403020204" pitchFamily="34" charset="0"/>
              </a:rPr>
              <a:t>Annonce le début de la phase de négociation du Marchand.</a:t>
            </a:r>
          </a:p>
          <a:p>
            <a:pPr algn="just" fontAlgn="base">
              <a:lnSpc>
                <a:spcPct val="100000"/>
              </a:lnSpc>
              <a:spcBef>
                <a:spcPts val="600"/>
              </a:spcBef>
            </a:pPr>
            <a:r>
              <a:rPr lang="fr-FR" sz="1200" b="1" dirty="0">
                <a:latin typeface="Source Sans Pro" panose="020B0503030403020204" pitchFamily="34" charset="0"/>
              </a:rPr>
              <a:t>Achat de booster:</a:t>
            </a:r>
          </a:p>
          <a:p>
            <a:pPr lvl="1" algn="just" fontAlgn="base">
              <a:lnSpc>
                <a:spcPct val="100000"/>
              </a:lnSpc>
              <a:spcBef>
                <a:spcPts val="600"/>
              </a:spcBef>
            </a:pPr>
            <a:r>
              <a:rPr lang="fr-FR" sz="1100" dirty="0">
                <a:latin typeface="Source Sans Pro" panose="020B0503030403020204" pitchFamily="34" charset="0"/>
              </a:rPr>
              <a:t>Pendant la phase d’organisation de boutique, les Marchands peuvent acheter des boosters au prix de 8 pièces / boosters.</a:t>
            </a:r>
          </a:p>
          <a:p>
            <a:pPr lvl="1" algn="just" fontAlgn="base">
              <a:lnSpc>
                <a:spcPct val="100000"/>
              </a:lnSpc>
              <a:spcBef>
                <a:spcPts val="600"/>
              </a:spcBef>
            </a:pPr>
            <a:r>
              <a:rPr lang="fr-FR" sz="1100" dirty="0">
                <a:latin typeface="Source Sans Pro" panose="020B0503030403020204" pitchFamily="34" charset="0"/>
              </a:rPr>
              <a:t>Chaque booster contient 4 cartes équipement aléatoires. </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0383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Pour préparer un aventurier, chaque Manager doit choisir une carte aventurier et jusqu’à 3 cartes équipement.</a:t>
            </a:r>
          </a:p>
          <a:p>
            <a:pPr lvl="1" algn="just" fontAlgn="base">
              <a:lnSpc>
                <a:spcPct val="100000"/>
              </a:lnSpc>
              <a:spcBef>
                <a:spcPts val="600"/>
              </a:spcBef>
            </a:pPr>
            <a:r>
              <a:rPr lang="fr-FR" sz="1100" dirty="0">
                <a:latin typeface="Source Sans Pro" panose="020B0503030403020204" pitchFamily="34" charset="0"/>
              </a:rPr>
              <a:t>Pour valider la préparation, le manager doit utiliser sa carte prêt. Une fois un aventurier prêt pour chaque Manager, le combat se lance.</a:t>
            </a:r>
            <a:endParaRPr lang="fr-FR" sz="800" dirty="0">
              <a:latin typeface="Source Sans Pro" panose="020B0503030403020204" pitchFamily="34" charset="0"/>
            </a:endParaRP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Issue du combat (Voir section Combat pour la résolution du combat) :</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Si l’aventurier a perdu le combat, il perd un Point de Vie. Si les points de vie de l’aventurier tombent à 0, l’aventurier est mort et est défaussé. Ses points sont perdus.</a:t>
            </a:r>
          </a:p>
          <a:p>
            <a:pPr lvl="1" algn="just" fontAlgn="base">
              <a:lnSpc>
                <a:spcPct val="100000"/>
              </a:lnSpc>
              <a:spcBef>
                <a:spcPts val="600"/>
              </a:spcBef>
            </a:pPr>
            <a:r>
              <a:rPr lang="fr-FR" sz="1100" dirty="0">
                <a:latin typeface="Source Sans Pro" panose="020B0503030403020204" pitchFamily="34" charset="0"/>
              </a:rPr>
              <a:t>Les cartes équipement utilisées sont défaussées.</a:t>
            </a:r>
          </a:p>
          <a:p>
            <a:pPr lvl="1" algn="just" fontAlgn="base">
              <a:lnSpc>
                <a:spcPct val="100000"/>
              </a:lnSpc>
              <a:spcBef>
                <a:spcPts val="600"/>
              </a:spcBef>
            </a:pPr>
            <a:r>
              <a:rPr lang="fr-FR" sz="1100" dirty="0">
                <a:latin typeface="Source Sans Pro" panose="020B0503030403020204" pitchFamily="34" charset="0"/>
              </a:rPr>
              <a:t>Chaque Manager gagne le nombre de pièces indiquées sur le monstre, quelle que soit l’issue du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1716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1647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9" name="Image 18">
            <a:extLst>
              <a:ext uri="{FF2B5EF4-FFF2-40B4-BE49-F238E27FC236}">
                <a16:creationId xmlns:a16="http://schemas.microsoft.com/office/drawing/2014/main" id="{7E84E19E-8DD4-42DA-98B0-1F8DFFC4D180}"/>
              </a:ext>
            </a:extLst>
          </p:cNvPr>
          <p:cNvPicPr>
            <a:picLocks noChangeAspect="1"/>
          </p:cNvPicPr>
          <p:nvPr/>
        </p:nvPicPr>
        <p:blipFill>
          <a:blip r:embed="rId3"/>
          <a:stretch>
            <a:fillRect/>
          </a:stretch>
        </p:blipFill>
        <p:spPr>
          <a:xfrm>
            <a:off x="8145146" y="260003"/>
            <a:ext cx="687154" cy="609946"/>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Négociation</a:t>
            </a:r>
            <a:endParaRPr dirty="0"/>
          </a:p>
        </p:txBody>
      </p:sp>
      <p:pic>
        <p:nvPicPr>
          <p:cNvPr id="5" name="Image 4" descr="Une image contenant dessin&#10;&#10;Description générée automatiquement">
            <a:extLst>
              <a:ext uri="{FF2B5EF4-FFF2-40B4-BE49-F238E27FC236}">
                <a16:creationId xmlns:a16="http://schemas.microsoft.com/office/drawing/2014/main" id="{E0F289E8-C61F-4736-B3FD-2B1ED0BF8633}"/>
              </a:ext>
            </a:extLst>
          </p:cNvPr>
          <p:cNvPicPr>
            <a:picLocks noChangeAspect="1"/>
          </p:cNvPicPr>
          <p:nvPr/>
        </p:nvPicPr>
        <p:blipFill>
          <a:blip r:embed="rId3"/>
          <a:stretch>
            <a:fillRect/>
          </a:stretch>
        </p:blipFill>
        <p:spPr>
          <a:xfrm>
            <a:off x="8145145" y="58550"/>
            <a:ext cx="687155" cy="890074"/>
          </a:xfrm>
          <a:prstGeom prst="rect">
            <a:avLst/>
          </a:prstGeom>
          <a:effectLst>
            <a:outerShdw blurRad="50800" dist="38100" dir="5400000" algn="t" rotWithShape="0">
              <a:prstClr val="black">
                <a:alpha val="40000"/>
              </a:prstClr>
            </a:outerShdw>
          </a:effectLst>
        </p:spPr>
      </p:pic>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3952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Marchand</a:t>
            </a:r>
            <a:r>
              <a:rPr lang="fr-FR" sz="1200" dirty="0">
                <a:latin typeface="Source Sans Pro" panose="020B0503030403020204" pitchFamily="34" charset="0"/>
              </a:rPr>
              <a:t> passe en phase de négociation quand il </a:t>
            </a:r>
            <a:r>
              <a:rPr lang="fr-FR" sz="1200" b="1" dirty="0">
                <a:latin typeface="Source Sans Pro" panose="020B0503030403020204" pitchFamily="34" charset="0"/>
              </a:rPr>
              <a:t>ouvre sa boutique après l’apparition du monstre</a:t>
            </a:r>
            <a:r>
              <a:rPr lang="fr-FR" sz="1200" dirty="0">
                <a:latin typeface="Source Sans Pro" panose="020B0503030403020204" pitchFamily="34" charset="0"/>
              </a:rPr>
              <a:t> suivant.</a:t>
            </a:r>
          </a:p>
          <a:p>
            <a:pPr algn="just" fontAlgn="base">
              <a:lnSpc>
                <a:spcPct val="100000"/>
              </a:lnSpc>
              <a:spcBef>
                <a:spcPts val="600"/>
              </a:spcBef>
            </a:pPr>
            <a:r>
              <a:rPr lang="fr-FR" sz="1200" dirty="0">
                <a:latin typeface="Source Sans Pro" panose="020B0503030403020204" pitchFamily="34" charset="0"/>
              </a:rPr>
              <a:t>Cette phase se </a:t>
            </a:r>
            <a:r>
              <a:rPr lang="fr-FR" sz="1200" b="1" dirty="0">
                <a:latin typeface="Source Sans Pro" panose="020B0503030403020204" pitchFamily="34" charset="0"/>
              </a:rPr>
              <a:t>termine</a:t>
            </a:r>
            <a:r>
              <a:rPr lang="fr-FR" sz="1200" dirty="0">
                <a:latin typeface="Source Sans Pro" panose="020B0503030403020204" pitchFamily="34" charset="0"/>
              </a:rPr>
              <a:t> quand les </a:t>
            </a:r>
            <a:r>
              <a:rPr lang="fr-FR" sz="1200" b="1" dirty="0">
                <a:latin typeface="Source Sans Pro" panose="020B0503030403020204" pitchFamily="34" charset="0"/>
              </a:rPr>
              <a:t>managers lancent le combat</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Vente de cartes:</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Les marchands </a:t>
            </a:r>
            <a:r>
              <a:rPr lang="fr-FR" sz="1100" b="1" dirty="0">
                <a:latin typeface="Source Sans Pro" panose="020B0503030403020204" pitchFamily="34" charset="0"/>
              </a:rPr>
              <a:t>affichent leur boutique </a:t>
            </a:r>
            <a:r>
              <a:rPr lang="fr-FR" sz="1100" dirty="0">
                <a:latin typeface="Source Sans Pro" panose="020B0503030403020204" pitchFamily="34" charset="0"/>
              </a:rPr>
              <a:t>avec leurs cartes en vente.</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Ils peuvent </a:t>
            </a:r>
            <a:r>
              <a:rPr lang="fr-FR" sz="1100" b="1" dirty="0">
                <a:latin typeface="Source Sans Pro" panose="020B0503030403020204" pitchFamily="34" charset="0"/>
              </a:rPr>
              <a:t>vendre les cartes </a:t>
            </a:r>
            <a:r>
              <a:rPr lang="fr-FR" sz="1100" dirty="0">
                <a:latin typeface="Source Sans Pro" panose="020B0503030403020204" pitchFamily="34" charset="0"/>
              </a:rPr>
              <a:t>de leur boutique au </a:t>
            </a:r>
            <a:r>
              <a:rPr lang="fr-FR" sz="1100" b="1" dirty="0">
                <a:latin typeface="Source Sans Pro" panose="020B0503030403020204" pitchFamily="34" charset="0"/>
              </a:rPr>
              <a:t>prix qu’ils souhaitent</a:t>
            </a:r>
            <a:r>
              <a:rPr lang="fr-FR" sz="1100" dirty="0">
                <a:latin typeface="Source Sans Pro" panose="020B0503030403020204" pitchFamily="34" charset="0"/>
              </a:rPr>
              <a:t>.</a:t>
            </a:r>
          </a:p>
          <a:p>
            <a:pPr lvl="1" algn="just" fontAlgn="base">
              <a:lnSpc>
                <a:spcPct val="100000"/>
              </a:lnSpc>
              <a:spcBef>
                <a:spcPts val="600"/>
              </a:spcBef>
              <a:buFont typeface="Courier New" panose="02070309020205020404" pitchFamily="49" charset="0"/>
              <a:buChar char="o"/>
            </a:pPr>
            <a:r>
              <a:rPr lang="fr-FR" sz="1100" b="1" dirty="0">
                <a:latin typeface="Source Sans Pro" panose="020B0503030403020204" pitchFamily="34" charset="0"/>
              </a:rPr>
              <a:t>Ils ne peuvent pas enlever ou rajouter des cartes </a:t>
            </a:r>
            <a:r>
              <a:rPr lang="fr-FR" sz="1100" dirty="0">
                <a:latin typeface="Source Sans Pro" panose="020B0503030403020204" pitchFamily="34" charset="0"/>
              </a:rPr>
              <a:t>depuis leur main, </a:t>
            </a:r>
            <a:r>
              <a:rPr lang="fr-FR" sz="1100" b="1" dirty="0">
                <a:latin typeface="Source Sans Pro" panose="020B0503030403020204" pitchFamily="34" charset="0"/>
              </a:rPr>
              <a:t>ni acheter de booster</a:t>
            </a:r>
            <a:r>
              <a:rPr lang="fr-FR" sz="11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Chaque marchand peut proposer à un Manager de </a:t>
            </a:r>
            <a:r>
              <a:rPr lang="fr-FR" sz="1200" b="1" dirty="0">
                <a:latin typeface="Source Sans Pro" panose="020B0503030403020204" pitchFamily="34" charset="0"/>
              </a:rPr>
              <a:t>piocher une carte dans sa main face cachée</a:t>
            </a:r>
            <a:r>
              <a:rPr lang="fr-FR" sz="1200" dirty="0">
                <a:latin typeface="Source Sans Pro" panose="020B0503030403020204" pitchFamily="34" charset="0"/>
              </a:rPr>
              <a:t>. </a:t>
            </a:r>
            <a:r>
              <a:rPr lang="fr-FR" sz="1200" b="1" dirty="0">
                <a:latin typeface="Source Sans Pro" panose="020B0503030403020204" pitchFamily="34" charset="0"/>
              </a:rPr>
              <a:t>Une seule fois par tour</a:t>
            </a:r>
            <a:r>
              <a:rPr lang="fr-FR" sz="1200" dirty="0">
                <a:latin typeface="Source Sans Pro" panose="020B0503030403020204" pitchFamily="34" charset="0"/>
              </a:rPr>
              <a:t>.</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3952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commence quand le </a:t>
            </a:r>
            <a:r>
              <a:rPr lang="fr-FR" sz="1200" b="1" dirty="0">
                <a:latin typeface="Source Sans Pro" panose="020B0503030403020204" pitchFamily="34" charset="0"/>
              </a:rPr>
              <a:t>monstre suivant est révélé</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deux Managers ont fini de préparer leur aventurier</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cartes:</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a:t>
            </a:r>
            <a:r>
              <a:rPr lang="fr-FR" sz="1100" dirty="0">
                <a:latin typeface="Source Sans Pro" panose="020B0503030403020204" pitchFamily="34" charset="0"/>
              </a:rPr>
              <a:t> peuvent </a:t>
            </a:r>
            <a:r>
              <a:rPr lang="fr-FR" sz="1100" b="1" dirty="0">
                <a:latin typeface="Source Sans Pro" panose="020B0503030403020204" pitchFamily="34" charset="0"/>
              </a:rPr>
              <a:t>discuter</a:t>
            </a:r>
            <a:r>
              <a:rPr lang="fr-FR" sz="1100" dirty="0">
                <a:latin typeface="Source Sans Pro" panose="020B0503030403020204" pitchFamily="34" charset="0"/>
              </a:rPr>
              <a:t> avec les Marchands </a:t>
            </a:r>
            <a:r>
              <a:rPr lang="fr-FR" sz="1100" b="1" dirty="0">
                <a:latin typeface="Source Sans Pro" panose="020B0503030403020204" pitchFamily="34" charset="0"/>
              </a:rPr>
              <a:t>pour acheter </a:t>
            </a:r>
            <a:r>
              <a:rPr lang="fr-FR" sz="1100" dirty="0">
                <a:latin typeface="Source Sans Pro" panose="020B0503030403020204" pitchFamily="34" charset="0"/>
              </a:rPr>
              <a:t>les cartes de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a:t>
            </a:r>
            <a:r>
              <a:rPr lang="fr-FR" sz="1100" dirty="0">
                <a:latin typeface="Source Sans Pro" panose="020B0503030403020204" pitchFamily="34" charset="0"/>
              </a:rPr>
              <a:t> doivent </a:t>
            </a:r>
            <a:r>
              <a:rPr lang="fr-FR" sz="1100" b="1" dirty="0">
                <a:latin typeface="Source Sans Pro" panose="020B0503030403020204" pitchFamily="34" charset="0"/>
              </a:rPr>
              <a:t>préparer un aventurier </a:t>
            </a:r>
            <a:r>
              <a:rPr lang="fr-FR" sz="1100" dirty="0">
                <a:latin typeface="Source Sans Pro" panose="020B0503030403020204" pitchFamily="34" charset="0"/>
              </a:rPr>
              <a:t>pour le </a:t>
            </a:r>
            <a:r>
              <a:rPr lang="fr-FR" sz="1100" b="1" dirty="0">
                <a:latin typeface="Source Sans Pro" panose="020B0503030403020204" pitchFamily="34" charset="0"/>
              </a:rPr>
              <a:t>combat</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Une fois que les deux Managers ont </a:t>
            </a:r>
            <a:r>
              <a:rPr lang="fr-FR" sz="1100" b="1" dirty="0">
                <a:latin typeface="Source Sans Pro" panose="020B0503030403020204" pitchFamily="34" charset="0"/>
              </a:rPr>
              <a:t>fini de préparer </a:t>
            </a:r>
            <a:r>
              <a:rPr lang="fr-FR" sz="1100" dirty="0">
                <a:latin typeface="Source Sans Pro" panose="020B0503030403020204" pitchFamily="34" charset="0"/>
              </a:rPr>
              <a:t>leurs </a:t>
            </a:r>
            <a:r>
              <a:rPr lang="fr-FR" sz="1100" b="1" dirty="0">
                <a:latin typeface="Source Sans Pro" panose="020B0503030403020204" pitchFamily="34" charset="0"/>
              </a:rPr>
              <a:t>aventuriers</a:t>
            </a:r>
            <a:r>
              <a:rPr lang="fr-FR" sz="1100" dirty="0">
                <a:latin typeface="Source Sans Pro" panose="020B0503030403020204" pitchFamily="34" charset="0"/>
              </a:rPr>
              <a:t>, ils </a:t>
            </a:r>
            <a:r>
              <a:rPr lang="fr-FR" sz="1100" b="1" dirty="0">
                <a:latin typeface="Source Sans Pro" panose="020B0503030403020204" pitchFamily="34" charset="0"/>
              </a:rPr>
              <a:t>scannent leur carte « prêt » </a:t>
            </a:r>
            <a:r>
              <a:rPr lang="fr-FR" sz="1100" dirty="0">
                <a:latin typeface="Source Sans Pro" panose="020B0503030403020204" pitchFamily="34" charset="0"/>
              </a:rPr>
              <a:t>la phase de </a:t>
            </a:r>
            <a:r>
              <a:rPr lang="fr-FR" sz="1100" b="1" dirty="0">
                <a:latin typeface="Source Sans Pro" panose="020B0503030403020204" pitchFamily="34" charset="0"/>
              </a:rPr>
              <a:t>combat</a:t>
            </a:r>
            <a:r>
              <a:rPr lang="fr-FR" sz="1100" dirty="0">
                <a:latin typeface="Source Sans Pro" panose="020B0503030403020204" pitchFamily="34" charset="0"/>
              </a:rPr>
              <a:t> </a:t>
            </a:r>
            <a:r>
              <a:rPr lang="fr-FR" sz="1100" b="1" dirty="0">
                <a:latin typeface="Source Sans Pro" panose="020B0503030403020204" pitchFamily="34" charset="0"/>
              </a:rPr>
              <a:t>se lance</a:t>
            </a:r>
            <a:r>
              <a:rPr lang="fr-FR" sz="1100" dirty="0">
                <a:latin typeface="Source Sans Pro" panose="020B0503030403020204" pitchFamily="34" charset="0"/>
              </a:rPr>
              <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5285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5216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6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Combat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78839"/>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a:t>
            </a:r>
            <a:r>
              <a:rPr lang="fr-FR" sz="1200" dirty="0">
                <a:latin typeface="Source Sans Pro" panose="020B0503030403020204" pitchFamily="34" charset="0"/>
              </a:rPr>
              <a:t> quand les Mana</a:t>
            </a:r>
            <a:r>
              <a:rPr lang="fr-FR" sz="1200" b="1" dirty="0">
                <a:latin typeface="Source Sans Pro" panose="020B0503030403020204" pitchFamily="34" charset="0"/>
              </a:rPr>
              <a:t>gers lancent le combat</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Quand le </a:t>
            </a:r>
            <a:r>
              <a:rPr lang="fr-FR" sz="1200" b="1" dirty="0">
                <a:latin typeface="Source Sans Pro" panose="020B0503030403020204" pitchFamily="34" charset="0"/>
              </a:rPr>
              <a:t>monstre suivant apparaît </a:t>
            </a:r>
            <a:r>
              <a:rPr lang="fr-FR" sz="1200" dirty="0">
                <a:latin typeface="Source Sans Pro" panose="020B0503030403020204" pitchFamily="34" charset="0"/>
              </a:rPr>
              <a:t>à l’écran, les </a:t>
            </a:r>
            <a:r>
              <a:rPr lang="fr-FR" sz="1200" b="1" dirty="0">
                <a:latin typeface="Source Sans Pro" panose="020B0503030403020204" pitchFamily="34" charset="0"/>
              </a:rPr>
              <a:t>marchands peuvent ouvrir leur boutique </a:t>
            </a:r>
            <a:r>
              <a:rPr lang="fr-FR" sz="1200" dirty="0">
                <a:latin typeface="Source Sans Pro" panose="020B0503030403020204" pitchFamily="34" charset="0"/>
              </a:rPr>
              <a:t>et passer dans la phase de </a:t>
            </a:r>
            <a:r>
              <a:rPr lang="fr-FR" sz="1200" b="1" dirty="0">
                <a:latin typeface="Source Sans Pro" panose="020B0503030403020204" pitchFamily="34" charset="0"/>
              </a:rPr>
              <a:t>négociation</a:t>
            </a:r>
          </a:p>
          <a:p>
            <a:pPr lvl="1" algn="just" fontAlgn="base">
              <a:lnSpc>
                <a:spcPct val="100000"/>
              </a:lnSpc>
              <a:spcBef>
                <a:spcPts val="600"/>
              </a:spcBef>
            </a:pPr>
            <a:r>
              <a:rPr lang="fr-FR" sz="1100" dirty="0">
                <a:latin typeface="Source Sans Pro" panose="020B0503030403020204" pitchFamily="34" charset="0"/>
              </a:rPr>
              <a:t>Si un des marchands n’a pas fini d’organiser sa boutique, l’autre joueur peut ouvrir la sienne et commencer à vendre des cartes sans l’attendre.</a:t>
            </a:r>
          </a:p>
          <a:p>
            <a:pPr algn="just" fontAlgn="base">
              <a:lnSpc>
                <a:spcPct val="100000"/>
              </a:lnSpc>
              <a:spcBef>
                <a:spcPts val="600"/>
              </a:spcBef>
            </a:pPr>
            <a:r>
              <a:rPr lang="fr-FR" sz="1200" b="1" dirty="0">
                <a:latin typeface="Source Sans Pro" panose="020B0503030403020204" pitchFamily="34" charset="0"/>
              </a:rPr>
              <a:t>Choix des cartes en vente:</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changer les cartes </a:t>
            </a:r>
            <a:r>
              <a:rPr lang="fr-FR" sz="1100" dirty="0">
                <a:latin typeface="Source Sans Pro" panose="020B0503030403020204" pitchFamily="34" charset="0"/>
              </a:rPr>
              <a:t>présentes dans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boosters:</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acheter des boosters </a:t>
            </a:r>
            <a:r>
              <a:rPr lang="fr-FR" sz="1100" dirty="0">
                <a:latin typeface="Source Sans Pro" panose="020B0503030403020204" pitchFamily="34" charset="0"/>
              </a:rPr>
              <a:t>pendant cette phase</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78840"/>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 quand les deux Managers ont fini d’équiper un aventurier</a:t>
            </a:r>
            <a:r>
              <a:rPr lang="fr-FR" sz="1200" dirty="0">
                <a:latin typeface="Source Sans Pro" panose="020B0503030403020204" pitchFamily="34" charset="0"/>
              </a:rPr>
              <a:t>.</a:t>
            </a:r>
            <a:endParaRPr lang="fr-FR" sz="1200" b="1"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combats des deux Managers sont résolus</a:t>
            </a:r>
            <a:r>
              <a:rPr lang="fr-FR" sz="1200" dirty="0">
                <a:latin typeface="Source Sans Pro" panose="020B0503030403020204" pitchFamily="34" charset="0"/>
              </a:rPr>
              <a:t>. Le </a:t>
            </a:r>
            <a:r>
              <a:rPr lang="fr-FR" sz="1200" b="1" dirty="0">
                <a:latin typeface="Source Sans Pro" panose="020B0503030403020204" pitchFamily="34" charset="0"/>
              </a:rPr>
              <a:t>monstre suivant </a:t>
            </a:r>
            <a:r>
              <a:rPr lang="fr-FR" sz="1200" dirty="0">
                <a:latin typeface="Source Sans Pro" panose="020B0503030403020204" pitchFamily="34" charset="0"/>
              </a:rPr>
              <a:t>est alors </a:t>
            </a:r>
            <a:r>
              <a:rPr lang="fr-FR" sz="1200" b="1" dirty="0">
                <a:latin typeface="Source Sans Pro" panose="020B0503030403020204" pitchFamily="34" charset="0"/>
              </a:rPr>
              <a:t>révélé</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Résolution du combat:</a:t>
            </a:r>
          </a:p>
          <a:p>
            <a:pPr lvl="1" algn="just" fontAlgn="base">
              <a:lnSpc>
                <a:spcPct val="100000"/>
              </a:lnSpc>
              <a:spcBef>
                <a:spcPts val="600"/>
              </a:spcBef>
            </a:pPr>
            <a:r>
              <a:rPr lang="fr-FR" sz="1100" b="1" dirty="0">
                <a:latin typeface="Source Sans Pro" panose="020B0503030403020204" pitchFamily="34" charset="0"/>
              </a:rPr>
              <a:t>L’écran affiche les résultats </a:t>
            </a:r>
            <a:r>
              <a:rPr lang="fr-FR" sz="1100" dirty="0">
                <a:latin typeface="Source Sans Pro" panose="020B0503030403020204" pitchFamily="34" charset="0"/>
              </a:rPr>
              <a:t>du combat ainsi que les </a:t>
            </a:r>
            <a:r>
              <a:rPr lang="fr-FR" sz="1100" b="1" dirty="0" err="1">
                <a:latin typeface="Source Sans Pro" panose="020B0503030403020204" pitchFamily="34" charset="0"/>
              </a:rPr>
              <a:t>loots</a:t>
            </a:r>
            <a:r>
              <a:rPr lang="fr-FR" sz="1100" dirty="0">
                <a:latin typeface="Source Sans Pro" panose="020B0503030403020204" pitchFamily="34" charset="0"/>
              </a:rPr>
              <a:t> de chaque Manager.</a:t>
            </a: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 récupèrent des pièces </a:t>
            </a:r>
            <a:r>
              <a:rPr lang="fr-FR" sz="1100" dirty="0">
                <a:latin typeface="Source Sans Pro" panose="020B0503030403020204" pitchFamily="34" charset="0"/>
              </a:rPr>
              <a:t>en fonction du combat. Ils </a:t>
            </a:r>
            <a:r>
              <a:rPr lang="fr-FR" sz="1100" b="1" dirty="0">
                <a:latin typeface="Source Sans Pro" panose="020B0503030403020204" pitchFamily="34" charset="0"/>
              </a:rPr>
              <a:t>défaussent les cartes équipement utilisées </a:t>
            </a:r>
            <a:r>
              <a:rPr lang="fr-FR" sz="1100" dirty="0">
                <a:latin typeface="Source Sans Pro" panose="020B0503030403020204" pitchFamily="34" charset="0"/>
              </a:rPr>
              <a:t>ainsi que la carte aventurier utilisée s’il est mort dans le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92164"/>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 Organisation de boutique</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91482"/>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 </a:t>
            </a:r>
            <a:r>
              <a:rPr lang="fr-FR" b="1" dirty="0" err="1"/>
              <a:t>Loot</a:t>
            </a:r>
            <a:endParaRPr lang="fr-FR" b="1" dirty="0"/>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0" name="Image 9">
            <a:extLst>
              <a:ext uri="{FF2B5EF4-FFF2-40B4-BE49-F238E27FC236}">
                <a16:creationId xmlns:a16="http://schemas.microsoft.com/office/drawing/2014/main" id="{CD9D2E30-DFE9-447D-AA0F-E271CC750A58}"/>
              </a:ext>
            </a:extLst>
          </p:cNvPr>
          <p:cNvPicPr>
            <a:picLocks noChangeAspect="1"/>
          </p:cNvPicPr>
          <p:nvPr/>
        </p:nvPicPr>
        <p:blipFill>
          <a:blip r:embed="rId3"/>
          <a:stretch>
            <a:fillRect/>
          </a:stretch>
        </p:blipFill>
        <p:spPr>
          <a:xfrm>
            <a:off x="8145145" y="101408"/>
            <a:ext cx="70699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66312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43"/>
        <p:cNvGrpSpPr/>
        <p:nvPr/>
      </p:nvGrpSpPr>
      <p:grpSpPr>
        <a:xfrm>
          <a:off x="0" y="0"/>
          <a:ext cx="0" cy="0"/>
          <a:chOff x="0" y="0"/>
          <a:chExt cx="0" cy="0"/>
        </a:xfrm>
      </p:grpSpPr>
      <p:sp>
        <p:nvSpPr>
          <p:cNvPr id="144" name="Google Shape;144;p32"/>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46" name="Google Shape;146;p32"/>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Résolution du Combat</a:t>
            </a:r>
            <a:endParaRPr dirty="0"/>
          </a:p>
        </p:txBody>
      </p:sp>
      <p:sp>
        <p:nvSpPr>
          <p:cNvPr id="6" name="Google Shape;138;p31">
            <a:extLst>
              <a:ext uri="{FF2B5EF4-FFF2-40B4-BE49-F238E27FC236}">
                <a16:creationId xmlns:a16="http://schemas.microsoft.com/office/drawing/2014/main" id="{D7878DB6-C187-4F78-A963-496B42B9ED78}"/>
              </a:ext>
            </a:extLst>
          </p:cNvPr>
          <p:cNvSpPr txBox="1">
            <a:spLocks/>
          </p:cNvSpPr>
          <p:nvPr/>
        </p:nvSpPr>
        <p:spPr>
          <a:xfrm>
            <a:off x="311700" y="3362447"/>
            <a:ext cx="2931073"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Déterminer l’attaque du monstre: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L’attaque des monstre est aléatoire entre deux valeurs. Au début de la phase de combat, cette valeur est </a:t>
            </a:r>
            <a:r>
              <a:rPr lang="fr-FR" sz="1100" b="1" dirty="0">
                <a:latin typeface="Source Sans Pro" panose="020B0503030403020204" pitchFamily="34" charset="0"/>
              </a:rPr>
              <a:t>déterminée par le jeu</a:t>
            </a:r>
            <a:r>
              <a:rPr lang="fr-FR" sz="1100" dirty="0">
                <a:latin typeface="Source Sans Pro" panose="020B0503030403020204" pitchFamily="34" charset="0"/>
              </a:rPr>
              <a:t>. L’attaque du monstre est </a:t>
            </a:r>
            <a:r>
              <a:rPr lang="fr-FR" sz="1100" b="1" dirty="0">
                <a:latin typeface="Source Sans Pro" panose="020B0503030403020204" pitchFamily="34" charset="0"/>
              </a:rPr>
              <a:t>identique pour les combats</a:t>
            </a:r>
            <a:r>
              <a:rPr lang="fr-FR" sz="1100" dirty="0">
                <a:latin typeface="Source Sans Pro" panose="020B0503030403020204" pitchFamily="34" charset="0"/>
              </a:rPr>
              <a:t> des deux Managers.</a:t>
            </a:r>
            <a:endParaRPr lang="fr-FR" dirty="0">
              <a:latin typeface="Source Sans Pro" panose="020B0503030403020204" pitchFamily="34" charset="0"/>
            </a:endParaRPr>
          </a:p>
        </p:txBody>
      </p:sp>
      <p:sp>
        <p:nvSpPr>
          <p:cNvPr id="7" name="Google Shape;138;p31">
            <a:extLst>
              <a:ext uri="{FF2B5EF4-FFF2-40B4-BE49-F238E27FC236}">
                <a16:creationId xmlns:a16="http://schemas.microsoft.com/office/drawing/2014/main" id="{A709BF7D-4108-40E2-AA83-51BADF1C41BA}"/>
              </a:ext>
            </a:extLst>
          </p:cNvPr>
          <p:cNvSpPr txBox="1">
            <a:spLocks/>
          </p:cNvSpPr>
          <p:nvPr/>
        </p:nvSpPr>
        <p:spPr>
          <a:xfrm>
            <a:off x="3448951"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Attaques:</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On </a:t>
            </a:r>
            <a:r>
              <a:rPr lang="fr-FR" sz="1100" b="1" dirty="0">
                <a:latin typeface="Source Sans Pro" panose="020B0503030403020204" pitchFamily="34" charset="0"/>
              </a:rPr>
              <a:t>compare les caractéristiques </a:t>
            </a:r>
            <a:r>
              <a:rPr lang="fr-FR" sz="1100" dirty="0">
                <a:latin typeface="Source Sans Pro" panose="020B0503030403020204" pitchFamily="34" charset="0"/>
              </a:rPr>
              <a:t>de l’aventurier et du monstre. L’attaque de l’un se compare avec la défense de l’autre et vice-versa.</a:t>
            </a:r>
            <a:endParaRPr lang="fr-FR" dirty="0">
              <a:latin typeface="Source Sans Pro" panose="020B0503030403020204" pitchFamily="34" charset="0"/>
            </a:endParaRPr>
          </a:p>
        </p:txBody>
      </p:sp>
      <p:pic>
        <p:nvPicPr>
          <p:cNvPr id="4" name="Image 3">
            <a:extLst>
              <a:ext uri="{FF2B5EF4-FFF2-40B4-BE49-F238E27FC236}">
                <a16:creationId xmlns:a16="http://schemas.microsoft.com/office/drawing/2014/main" id="{C91D34B2-163B-4F6B-AEB8-4011F67391CE}"/>
              </a:ext>
            </a:extLst>
          </p:cNvPr>
          <p:cNvPicPr>
            <a:picLocks noChangeAspect="1"/>
          </p:cNvPicPr>
          <p:nvPr/>
        </p:nvPicPr>
        <p:blipFill>
          <a:blip r:embed="rId3"/>
          <a:stretch>
            <a:fillRect/>
          </a:stretch>
        </p:blipFill>
        <p:spPr>
          <a:xfrm>
            <a:off x="457198" y="958777"/>
            <a:ext cx="5680071" cy="2115199"/>
          </a:xfrm>
          <a:prstGeom prst="rect">
            <a:avLst/>
          </a:prstGeom>
        </p:spPr>
      </p:pic>
      <p:sp>
        <p:nvSpPr>
          <p:cNvPr id="11" name="Google Shape;138;p31">
            <a:extLst>
              <a:ext uri="{FF2B5EF4-FFF2-40B4-BE49-F238E27FC236}">
                <a16:creationId xmlns:a16="http://schemas.microsoft.com/office/drawing/2014/main" id="{6EF6953B-E10D-44C4-AEAC-9ECACF2DCD4B}"/>
              </a:ext>
            </a:extLst>
          </p:cNvPr>
          <p:cNvSpPr txBox="1">
            <a:spLocks/>
          </p:cNvSpPr>
          <p:nvPr/>
        </p:nvSpPr>
        <p:spPr>
          <a:xfrm>
            <a:off x="6143982" y="469885"/>
            <a:ext cx="2688318" cy="216766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Actions à l’issue du combat:</a:t>
            </a:r>
          </a:p>
          <a:p>
            <a:pPr marL="468000" lvl="1" algn="just" fontAlgn="base">
              <a:lnSpc>
                <a:spcPct val="100000"/>
              </a:lnSpc>
              <a:spcBef>
                <a:spcPts val="600"/>
              </a:spcBef>
            </a:pPr>
            <a:r>
              <a:rPr lang="fr-FR" sz="1100" dirty="0">
                <a:latin typeface="Source Sans Pro" panose="020B0503030403020204" pitchFamily="34" charset="0"/>
              </a:rPr>
              <a:t>Chaque aventurier remportant le combat gagne les points du monstre multipliés par son ratio de victoire.</a:t>
            </a:r>
          </a:p>
          <a:p>
            <a:pPr marL="468000" lvl="1" algn="just" fontAlgn="base">
              <a:lnSpc>
                <a:spcPct val="100000"/>
              </a:lnSpc>
              <a:spcBef>
                <a:spcPts val="600"/>
              </a:spcBef>
            </a:pPr>
            <a:r>
              <a:rPr lang="fr-FR" sz="1100" dirty="0">
                <a:latin typeface="Source Sans Pro" panose="020B0503030403020204" pitchFamily="34" charset="0"/>
              </a:rPr>
              <a:t>Les cartes équipements utilisées sont défaussées.</a:t>
            </a:r>
          </a:p>
          <a:p>
            <a:pPr marL="468000" lvl="1" algn="just" fontAlgn="base">
              <a:lnSpc>
                <a:spcPct val="100000"/>
              </a:lnSpc>
              <a:spcBef>
                <a:spcPts val="600"/>
              </a:spcBef>
            </a:pPr>
            <a:r>
              <a:rPr lang="fr-FR" sz="1100" dirty="0">
                <a:latin typeface="Source Sans Pro" panose="020B0503030403020204" pitchFamily="34" charset="0"/>
              </a:rPr>
              <a:t>Si un aventurier possède 0 </a:t>
            </a:r>
            <a:r>
              <a:rPr lang="fr-FR" sz="1100" dirty="0" err="1">
                <a:latin typeface="Source Sans Pro" panose="020B0503030403020204" pitchFamily="34" charset="0"/>
              </a:rPr>
              <a:t>PdV</a:t>
            </a:r>
            <a:r>
              <a:rPr lang="fr-FR" sz="1100" dirty="0">
                <a:latin typeface="Source Sans Pro" panose="020B0503030403020204" pitchFamily="34" charset="0"/>
              </a:rPr>
              <a:t>, il est défaussé et ses points sont perdus.</a:t>
            </a:r>
          </a:p>
          <a:p>
            <a:pPr marL="468000" lvl="1" algn="just" fontAlgn="base">
              <a:lnSpc>
                <a:spcPct val="100000"/>
              </a:lnSpc>
              <a:spcBef>
                <a:spcPts val="600"/>
              </a:spcBef>
            </a:pPr>
            <a:r>
              <a:rPr lang="fr-FR" sz="1100" dirty="0">
                <a:latin typeface="Source Sans Pro" panose="020B0503030403020204" pitchFamily="34" charset="0"/>
              </a:rPr>
              <a:t>Les deux Managers prennent autant de pièces qu’indiquées sur la fiche du monstre, quelle que soit l’issue du combat,</a:t>
            </a:r>
          </a:p>
          <a:p>
            <a:pPr lvl="1" algn="just" fontAlgn="base">
              <a:lnSpc>
                <a:spcPct val="100000"/>
              </a:lnSpc>
              <a:spcBef>
                <a:spcPts val="600"/>
              </a:spcBef>
            </a:pPr>
            <a:endParaRPr lang="fr-FR" sz="1100" dirty="0">
              <a:latin typeface="Source Sans Pro" panose="020B0503030403020204" pitchFamily="34" charset="0"/>
            </a:endParaRPr>
          </a:p>
        </p:txBody>
      </p:sp>
      <p:sp>
        <p:nvSpPr>
          <p:cNvPr id="12" name="Google Shape;138;p31">
            <a:extLst>
              <a:ext uri="{FF2B5EF4-FFF2-40B4-BE49-F238E27FC236}">
                <a16:creationId xmlns:a16="http://schemas.microsoft.com/office/drawing/2014/main" id="{196A6154-9807-4A65-B41E-B466FA82B8CE}"/>
              </a:ext>
            </a:extLst>
          </p:cNvPr>
          <p:cNvSpPr txBox="1">
            <a:spLocks/>
          </p:cNvSpPr>
          <p:nvPr/>
        </p:nvSpPr>
        <p:spPr>
          <a:xfrm>
            <a:off x="6143982"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Seconde Chance: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Si le Monstre est to</a:t>
            </a:r>
            <a:r>
              <a:rPr lang="fr-FR" sz="1100" b="1" dirty="0">
                <a:latin typeface="Source Sans Pro" panose="020B0503030403020204" pitchFamily="34" charset="0"/>
              </a:rPr>
              <a:t>ujours en vie après l’attaque</a:t>
            </a:r>
            <a:r>
              <a:rPr lang="fr-FR" sz="1100" dirty="0">
                <a:latin typeface="Source Sans Pro" panose="020B0503030403020204" pitchFamily="34" charset="0"/>
              </a:rPr>
              <a:t> de l’Aventurier, ce dernier possède une </a:t>
            </a:r>
            <a:r>
              <a:rPr lang="fr-FR" sz="1100" b="1" dirty="0">
                <a:latin typeface="Source Sans Pro" panose="020B0503030403020204" pitchFamily="34" charset="0"/>
              </a:rPr>
              <a:t>Seconde Chance </a:t>
            </a:r>
            <a:r>
              <a:rPr lang="fr-FR" sz="1100" dirty="0">
                <a:latin typeface="Source Sans Pro" panose="020B0503030403020204" pitchFamily="34" charset="0"/>
              </a:rPr>
              <a:t>de</a:t>
            </a:r>
            <a:br>
              <a:rPr lang="fr-FR" sz="1100" dirty="0">
                <a:latin typeface="Source Sans Pro" panose="020B0503030403020204" pitchFamily="34" charset="0"/>
              </a:rPr>
            </a:br>
            <a:r>
              <a:rPr lang="fr-FR" sz="1100" dirty="0">
                <a:latin typeface="Source Sans Pro" panose="020B0503030403020204" pitchFamily="34" charset="0"/>
              </a:rPr>
              <a:t>remporter le combat.</a:t>
            </a:r>
            <a:br>
              <a:rPr lang="fr-FR" sz="1100" dirty="0">
                <a:latin typeface="Source Sans Pro" panose="020B0503030403020204" pitchFamily="34" charset="0"/>
              </a:rPr>
            </a:br>
            <a:r>
              <a:rPr lang="fr-FR" sz="1100" dirty="0">
                <a:latin typeface="Source Sans Pro" panose="020B0503030403020204" pitchFamily="34" charset="0"/>
              </a:rPr>
              <a:t>Le </a:t>
            </a:r>
            <a:r>
              <a:rPr lang="fr-FR" sz="1100" b="1" dirty="0">
                <a:latin typeface="Source Sans Pro" panose="020B0503030403020204" pitchFamily="34" charset="0"/>
              </a:rPr>
              <a:t>pourcentage de chance de réussir </a:t>
            </a:r>
            <a:r>
              <a:rPr lang="fr-FR" sz="1100" dirty="0">
                <a:latin typeface="Source Sans Pro" panose="020B0503030403020204" pitchFamily="34" charset="0"/>
              </a:rPr>
              <a:t>une seconde chance est </a:t>
            </a:r>
            <a:r>
              <a:rPr lang="fr-FR" sz="1100" b="1" dirty="0">
                <a:latin typeface="Source Sans Pro" panose="020B0503030403020204" pitchFamily="34" charset="0"/>
              </a:rPr>
              <a:t>égale</a:t>
            </a:r>
            <a:r>
              <a:rPr lang="fr-FR" sz="1100" dirty="0">
                <a:latin typeface="Source Sans Pro" panose="020B0503030403020204" pitchFamily="34" charset="0"/>
              </a:rPr>
              <a:t> au </a:t>
            </a:r>
            <a:r>
              <a:rPr lang="fr-FR" sz="1100" b="1" dirty="0">
                <a:latin typeface="Source Sans Pro" panose="020B0503030403020204" pitchFamily="34" charset="0"/>
              </a:rPr>
              <a:t>pourcentage de </a:t>
            </a:r>
            <a:r>
              <a:rPr lang="fr-FR" sz="1100" b="1" dirty="0" err="1">
                <a:latin typeface="Source Sans Pro" panose="020B0503030403020204" pitchFamily="34" charset="0"/>
              </a:rPr>
              <a:t>PdV</a:t>
            </a:r>
            <a:r>
              <a:rPr lang="fr-FR" sz="1100" b="1" dirty="0">
                <a:latin typeface="Source Sans Pro" panose="020B0503030403020204" pitchFamily="34" charset="0"/>
              </a:rPr>
              <a:t> restants </a:t>
            </a:r>
            <a:r>
              <a:rPr lang="fr-FR" sz="1100" dirty="0">
                <a:latin typeface="Source Sans Pro" panose="020B0503030403020204" pitchFamily="34" charset="0"/>
              </a:rPr>
              <a:t>au monstre.</a:t>
            </a:r>
            <a:endParaRPr lang="fr-FR" dirty="0">
              <a:latin typeface="Source Sans Pro" panose="020B0503030403020204" pitchFamily="34" charset="0"/>
            </a:endParaRPr>
          </a:p>
        </p:txBody>
      </p:sp>
      <p:sp>
        <p:nvSpPr>
          <p:cNvPr id="5" name="Rectangle 4">
            <a:extLst>
              <a:ext uri="{FF2B5EF4-FFF2-40B4-BE49-F238E27FC236}">
                <a16:creationId xmlns:a16="http://schemas.microsoft.com/office/drawing/2014/main" id="{2B06FA55-1D92-4C45-9EDF-A704E2CE8AEB}"/>
              </a:ext>
            </a:extLst>
          </p:cNvPr>
          <p:cNvSpPr/>
          <p:nvPr/>
        </p:nvSpPr>
        <p:spPr>
          <a:xfrm>
            <a:off x="4454820" y="2417862"/>
            <a:ext cx="234360" cy="307777"/>
          </a:xfrm>
          <a:prstGeom prst="rect">
            <a:avLst/>
          </a:prstGeom>
        </p:spPr>
        <p:txBody>
          <a:bodyPr wrap="none">
            <a:spAutoFit/>
          </a:bodyPr>
          <a:lstStyle/>
          <a:p>
            <a:r>
              <a:rPr lang="fr-FR" dirty="0"/>
              <a:t> </a:t>
            </a:r>
          </a:p>
        </p:txBody>
      </p:sp>
      <p:pic>
        <p:nvPicPr>
          <p:cNvPr id="15" name="Image 14">
            <a:extLst>
              <a:ext uri="{FF2B5EF4-FFF2-40B4-BE49-F238E27FC236}">
                <a16:creationId xmlns:a16="http://schemas.microsoft.com/office/drawing/2014/main" id="{8C712AC8-C82B-47FB-B392-6914AF4E7F93}"/>
              </a:ext>
            </a:extLst>
          </p:cNvPr>
          <p:cNvPicPr>
            <a:picLocks noChangeAspect="1"/>
          </p:cNvPicPr>
          <p:nvPr/>
        </p:nvPicPr>
        <p:blipFill>
          <a:blip r:embed="rId4"/>
          <a:stretch>
            <a:fillRect/>
          </a:stretch>
        </p:blipFill>
        <p:spPr>
          <a:xfrm>
            <a:off x="8491988" y="101408"/>
            <a:ext cx="360152" cy="453415"/>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Équipe</a:t>
            </a:r>
            <a:endParaRPr dirty="0"/>
          </a:p>
        </p:txBody>
      </p:sp>
      <p:sp>
        <p:nvSpPr>
          <p:cNvPr id="125" name="Google Shape;125;p29"/>
          <p:cNvSpPr txBox="1">
            <a:spLocks noGrp="1"/>
          </p:cNvSpPr>
          <p:nvPr>
            <p:ph type="body" idx="1"/>
          </p:nvPr>
        </p:nvSpPr>
        <p:spPr>
          <a:xfrm>
            <a:off x="311700" y="1668550"/>
            <a:ext cx="3974550" cy="2331950"/>
          </a:xfrm>
          <a:prstGeom prst="rect">
            <a:avLst/>
          </a:prstGeom>
        </p:spPr>
        <p:txBody>
          <a:bodyPr spcFirstLastPara="1" wrap="square" lIns="93550" tIns="93550" rIns="93550" bIns="93550" anchor="t" anchorCtr="0">
            <a:noAutofit/>
          </a:bodyPr>
          <a:lstStyle/>
          <a:p>
            <a:pPr marL="285750" indent="-285750">
              <a:spcAft>
                <a:spcPts val="1600"/>
              </a:spcAft>
            </a:pPr>
            <a:r>
              <a:rPr lang="fr-FR" dirty="0"/>
              <a:t>Cyrille </a:t>
            </a:r>
            <a:r>
              <a:rPr lang="fr-FR" dirty="0" err="1"/>
              <a:t>Alvergnat</a:t>
            </a:r>
            <a:r>
              <a:rPr lang="fr-FR" dirty="0"/>
              <a:t>: Direction Artistique, Sound Design</a:t>
            </a:r>
          </a:p>
          <a:p>
            <a:pPr marL="285750" indent="-285750">
              <a:spcAft>
                <a:spcPts val="1600"/>
              </a:spcAft>
            </a:pPr>
            <a:endParaRPr lang="fr-FR" dirty="0"/>
          </a:p>
          <a:p>
            <a:pPr marL="285750" indent="-285750">
              <a:spcAft>
                <a:spcPts val="1600"/>
              </a:spcAft>
            </a:pPr>
            <a:r>
              <a:rPr lang="fr-FR" dirty="0"/>
              <a:t>Gabriel </a:t>
            </a:r>
            <a:r>
              <a:rPr lang="fr-FR" dirty="0" err="1"/>
              <a:t>Lapegue</a:t>
            </a:r>
            <a:r>
              <a:rPr lang="fr-FR" dirty="0"/>
              <a:t>: Programmation</a:t>
            </a:r>
          </a:p>
        </p:txBody>
      </p:sp>
      <p:sp>
        <p:nvSpPr>
          <p:cNvPr id="4" name="Google Shape;125;p29">
            <a:extLst>
              <a:ext uri="{FF2B5EF4-FFF2-40B4-BE49-F238E27FC236}">
                <a16:creationId xmlns:a16="http://schemas.microsoft.com/office/drawing/2014/main" id="{56FDDBD9-D7FB-4AAC-ACB3-04790CD4C818}"/>
              </a:ext>
            </a:extLst>
          </p:cNvPr>
          <p:cNvSpPr txBox="1">
            <a:spLocks/>
          </p:cNvSpPr>
          <p:nvPr/>
        </p:nvSpPr>
        <p:spPr>
          <a:xfrm>
            <a:off x="4857752" y="1668550"/>
            <a:ext cx="3974550" cy="233195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285750" indent="-285750">
              <a:spcAft>
                <a:spcPts val="1600"/>
              </a:spcAft>
            </a:pPr>
            <a:r>
              <a:rPr lang="fr-FR" dirty="0"/>
              <a:t>Logan </a:t>
            </a:r>
            <a:r>
              <a:rPr lang="fr-FR" dirty="0" err="1"/>
              <a:t>Porati</a:t>
            </a:r>
            <a:r>
              <a:rPr lang="fr-FR" dirty="0"/>
              <a:t>: Game Design, </a:t>
            </a:r>
            <a:r>
              <a:rPr lang="fr-FR" dirty="0" err="1"/>
              <a:t>Technical</a:t>
            </a:r>
            <a:r>
              <a:rPr lang="fr-FR" dirty="0"/>
              <a:t> Art</a:t>
            </a:r>
          </a:p>
          <a:p>
            <a:pPr marL="285750" indent="-285750">
              <a:spcAft>
                <a:spcPts val="1600"/>
              </a:spcAft>
            </a:pPr>
            <a:endParaRPr lang="fr-FR" dirty="0"/>
          </a:p>
          <a:p>
            <a:pPr marL="285750" indent="-285750">
              <a:spcAft>
                <a:spcPts val="1600"/>
              </a:spcAft>
            </a:pPr>
            <a:r>
              <a:rPr lang="fr-FR" dirty="0"/>
              <a:t>Marie Leblanc: Direction Artistique, Graphismes</a:t>
            </a:r>
          </a:p>
        </p:txBody>
      </p:sp>
    </p:spTree>
    <p:extLst>
      <p:ext uri="{BB962C8B-B14F-4D97-AF65-F5344CB8AC3E}">
        <p14:creationId xmlns:p14="http://schemas.microsoft.com/office/powerpoint/2010/main" val="117012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Fin de partie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400" dirty="0">
                <a:latin typeface="Source Sans Pro" panose="020B0503030403020204" pitchFamily="34" charset="0"/>
              </a:rPr>
              <a:t>La partie prend fin quand </a:t>
            </a:r>
            <a:r>
              <a:rPr lang="fr-FR" sz="1400" b="1" dirty="0">
                <a:latin typeface="Source Sans Pro" panose="020B0503030403020204" pitchFamily="34" charset="0"/>
              </a:rPr>
              <a:t>10 monstres ont été combattus</a:t>
            </a:r>
            <a:r>
              <a:rPr lang="fr-FR" sz="1400" dirty="0">
                <a:latin typeface="Source Sans Pro" panose="020B0503030403020204" pitchFamily="34" charset="0"/>
              </a:rPr>
              <a:t>.</a:t>
            </a:r>
          </a:p>
          <a:p>
            <a:pPr algn="just" fontAlgn="base">
              <a:lnSpc>
                <a:spcPct val="100000"/>
              </a:lnSpc>
              <a:spcBef>
                <a:spcPts val="600"/>
              </a:spcBef>
            </a:pPr>
            <a:endParaRPr lang="fr-FR" sz="1400" dirty="0">
              <a:latin typeface="Source Sans Pro" panose="020B0503030403020204" pitchFamily="34" charset="0"/>
            </a:endParaRPr>
          </a:p>
          <a:p>
            <a:pPr algn="just" fontAlgn="base">
              <a:lnSpc>
                <a:spcPct val="100000"/>
              </a:lnSpc>
              <a:spcBef>
                <a:spcPts val="600"/>
              </a:spcBef>
            </a:pPr>
            <a:r>
              <a:rPr lang="fr-FR" sz="1400" b="1" dirty="0">
                <a:latin typeface="Source Sans Pro" panose="020B0503030403020204" pitchFamily="34" charset="0"/>
              </a:rPr>
              <a:t>Deux gagnants </a:t>
            </a:r>
            <a:r>
              <a:rPr lang="fr-FR" sz="1400" dirty="0">
                <a:latin typeface="Source Sans Pro" panose="020B0503030403020204" pitchFamily="34" charset="0"/>
              </a:rPr>
              <a:t>sont alors désignés, un Marchand et un Manager:</a:t>
            </a:r>
          </a:p>
          <a:p>
            <a:pPr lvl="1" algn="just" fontAlgn="base">
              <a:lnSpc>
                <a:spcPct val="100000"/>
              </a:lnSpc>
              <a:spcBef>
                <a:spcPts val="600"/>
              </a:spcBef>
            </a:pPr>
            <a:r>
              <a:rPr lang="fr-FR" sz="1200" dirty="0">
                <a:latin typeface="Source Sans Pro" panose="020B0503030403020204" pitchFamily="34" charset="0"/>
              </a:rPr>
              <a:t>Le </a:t>
            </a:r>
            <a:r>
              <a:rPr lang="fr-FR" sz="1200" b="1" dirty="0">
                <a:latin typeface="Source Sans Pro" panose="020B0503030403020204" pitchFamily="34" charset="0"/>
              </a:rPr>
              <a:t>Marchand gagnant </a:t>
            </a:r>
            <a:r>
              <a:rPr lang="fr-FR" sz="1200" dirty="0">
                <a:latin typeface="Source Sans Pro" panose="020B0503030403020204" pitchFamily="34" charset="0"/>
              </a:rPr>
              <a:t>est celui possédant le </a:t>
            </a:r>
            <a:r>
              <a:rPr lang="fr-FR" sz="1200" b="1" dirty="0">
                <a:latin typeface="Source Sans Pro" panose="020B0503030403020204" pitchFamily="34" charset="0"/>
              </a:rPr>
              <a:t>plus de pièces d’or </a:t>
            </a:r>
            <a:r>
              <a:rPr lang="fr-FR" sz="1200" dirty="0">
                <a:latin typeface="Source Sans Pro" panose="020B0503030403020204" pitchFamily="34" charset="0"/>
              </a:rPr>
              <a:t>à la fin de la partie,</a:t>
            </a:r>
          </a:p>
          <a:p>
            <a:pPr lvl="1" algn="just" fontAlgn="base">
              <a:lnSpc>
                <a:spcPct val="100000"/>
              </a:lnSpc>
              <a:spcBef>
                <a:spcPts val="600"/>
              </a:spcBef>
            </a:pPr>
            <a:r>
              <a:rPr lang="fr-FR" sz="1200" dirty="0">
                <a:latin typeface="Source Sans Pro" panose="020B0503030403020204" pitchFamily="34" charset="0"/>
              </a:rPr>
              <a:t>Le </a:t>
            </a:r>
            <a:r>
              <a:rPr lang="fr-FR" sz="1200" b="1" dirty="0">
                <a:latin typeface="Source Sans Pro" panose="020B0503030403020204" pitchFamily="34" charset="0"/>
              </a:rPr>
              <a:t>Manager gagnant </a:t>
            </a:r>
            <a:r>
              <a:rPr lang="fr-FR" sz="1200" dirty="0">
                <a:latin typeface="Source Sans Pro" panose="020B0503030403020204" pitchFamily="34" charset="0"/>
              </a:rPr>
              <a:t>est celui avec le </a:t>
            </a:r>
            <a:r>
              <a:rPr lang="fr-FR" sz="1200" b="1" dirty="0">
                <a:latin typeface="Source Sans Pro" panose="020B0503030403020204" pitchFamily="34" charset="0"/>
              </a:rPr>
              <a:t>plus de points cumulés </a:t>
            </a:r>
            <a:r>
              <a:rPr lang="fr-FR" sz="1200" dirty="0">
                <a:latin typeface="Source Sans Pro" panose="020B0503030403020204" pitchFamily="34" charset="0"/>
              </a:rPr>
              <a:t>sur ses Aventuriers en vie.</a:t>
            </a:r>
          </a:p>
        </p:txBody>
      </p:sp>
      <p:pic>
        <p:nvPicPr>
          <p:cNvPr id="10" name="Image 9" descr="Une image contenant dessin&#10;&#10;Description générée automatiquement">
            <a:extLst>
              <a:ext uri="{FF2B5EF4-FFF2-40B4-BE49-F238E27FC236}">
                <a16:creationId xmlns:a16="http://schemas.microsoft.com/office/drawing/2014/main" id="{1761B11B-9951-4A30-95F7-56DF8974A93D}"/>
              </a:ext>
            </a:extLst>
          </p:cNvPr>
          <p:cNvPicPr>
            <a:picLocks noChangeAspect="1"/>
          </p:cNvPicPr>
          <p:nvPr/>
        </p:nvPicPr>
        <p:blipFill>
          <a:blip r:embed="rId3"/>
          <a:stretch>
            <a:fillRect/>
          </a:stretch>
        </p:blipFill>
        <p:spPr>
          <a:xfrm>
            <a:off x="8110186" y="141195"/>
            <a:ext cx="850870" cy="718984"/>
          </a:xfrm>
          <a:prstGeom prst="rect">
            <a:avLst/>
          </a:prstGeom>
        </p:spPr>
      </p:pic>
    </p:spTree>
    <p:extLst>
      <p:ext uri="{BB962C8B-B14F-4D97-AF65-F5344CB8AC3E}">
        <p14:creationId xmlns:p14="http://schemas.microsoft.com/office/powerpoint/2010/main" val="334015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FR" dirty="0"/>
              <a:t>Balancing</a:t>
            </a:r>
            <a:endParaRPr dirty="0"/>
          </a:p>
        </p:txBody>
      </p:sp>
      <p:sp>
        <p:nvSpPr>
          <p:cNvPr id="2" name="Rectangle 1">
            <a:extLst>
              <a:ext uri="{FF2B5EF4-FFF2-40B4-BE49-F238E27FC236}">
                <a16:creationId xmlns:a16="http://schemas.microsoft.com/office/drawing/2014/main" id="{3005242B-6242-468A-9591-6F2647A44EC3}"/>
              </a:ext>
            </a:extLst>
          </p:cNvPr>
          <p:cNvSpPr/>
          <p:nvPr/>
        </p:nvSpPr>
        <p:spPr>
          <a:xfrm>
            <a:off x="4454820" y="2417862"/>
            <a:ext cx="234360" cy="307777"/>
          </a:xfrm>
          <a:prstGeom prst="rect">
            <a:avLst/>
          </a:prstGeom>
        </p:spPr>
        <p:txBody>
          <a:bodyPr wrap="none">
            <a:spAutoFit/>
          </a:bodyPr>
          <a:lstStyle/>
          <a:p>
            <a:r>
              <a:rPr lang="fr-FR"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Balancing</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3701502"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La puissance des cartes est rationalisée sous 4 niveaux: 1, 2, 3 et 4</a:t>
            </a:r>
          </a:p>
          <a:p>
            <a:pPr algn="just" fontAlgn="base">
              <a:lnSpc>
                <a:spcPct val="100000"/>
              </a:lnSpc>
              <a:spcBef>
                <a:spcPts val="600"/>
              </a:spcBef>
            </a:pPr>
            <a:r>
              <a:rPr lang="fr-FR" sz="1200" dirty="0">
                <a:latin typeface="Source Sans Pro" panose="020B0503030403020204" pitchFamily="34" charset="0"/>
              </a:rPr>
              <a:t>Deux cartes d’un même palier ont la même puissance qu’une carte du palier suivant</a:t>
            </a:r>
          </a:p>
          <a:p>
            <a:pPr algn="just" fontAlgn="base">
              <a:lnSpc>
                <a:spcPct val="100000"/>
              </a:lnSpc>
              <a:spcBef>
                <a:spcPts val="600"/>
              </a:spcBef>
            </a:pPr>
            <a:r>
              <a:rPr lang="fr-FR" sz="1200" dirty="0">
                <a:latin typeface="Source Sans Pro" panose="020B0503030403020204" pitchFamily="34" charset="0"/>
              </a:rPr>
              <a:t>Pour simplifier la compréhension et les calculs du joueur (il est peu logique de se dire que 2+2 = 3), on montre les cartes sous la forme de valeurs pouvant s’additionner.</a:t>
            </a:r>
          </a:p>
          <a:p>
            <a:pPr algn="just" fontAlgn="base">
              <a:lnSpc>
                <a:spcPct val="100000"/>
              </a:lnSpc>
              <a:spcBef>
                <a:spcPts val="600"/>
              </a:spcBef>
            </a:pPr>
            <a:r>
              <a:rPr lang="fr-FR" sz="1200" dirty="0">
                <a:latin typeface="Source Sans Pro" panose="020B0503030403020204" pitchFamily="34" charset="0"/>
              </a:rPr>
              <a:t>La courbe de conversion des cartes suit la formule :</a:t>
            </a:r>
          </a:p>
          <a:p>
            <a:pPr lvl="1" algn="just" fontAlgn="base">
              <a:lnSpc>
                <a:spcPct val="100000"/>
              </a:lnSpc>
              <a:spcBef>
                <a:spcPts val="600"/>
              </a:spcBef>
            </a:pPr>
            <a:r>
              <a:rPr lang="fr-FR" sz="1100" dirty="0">
                <a:latin typeface="Source Sans Pro" panose="020B0503030403020204" pitchFamily="34" charset="0"/>
              </a:rPr>
              <a:t>Cette fonction permet de faire en sorte que pour gagner 1 palier, on doit multiplier la valeur du palier précédent par 2.</a:t>
            </a:r>
          </a:p>
          <a:p>
            <a:pPr algn="just" fontAlgn="base">
              <a:lnSpc>
                <a:spcPct val="100000"/>
              </a:lnSpc>
              <a:spcBef>
                <a:spcPts val="600"/>
              </a:spcBef>
            </a:pPr>
            <a:r>
              <a:rPr lang="fr-FR" sz="1200" dirty="0">
                <a:latin typeface="Source Sans Pro" panose="020B0503030403020204" pitchFamily="34" charset="0"/>
              </a:rPr>
              <a:t>Cette méthode offre également plus d’options de jeu car le joueur peut additionner des cartes de paliers différents. (1 + 3 = 3.25 devient 1 + 4 = 5)</a:t>
            </a:r>
          </a:p>
        </p:txBody>
      </p:sp>
      <p:grpSp>
        <p:nvGrpSpPr>
          <p:cNvPr id="3" name="Groupe 2">
            <a:extLst>
              <a:ext uri="{FF2B5EF4-FFF2-40B4-BE49-F238E27FC236}">
                <a16:creationId xmlns:a16="http://schemas.microsoft.com/office/drawing/2014/main" id="{481284CB-1EAE-4982-880A-5E1F02A289A7}"/>
              </a:ext>
            </a:extLst>
          </p:cNvPr>
          <p:cNvGrpSpPr/>
          <p:nvPr/>
        </p:nvGrpSpPr>
        <p:grpSpPr>
          <a:xfrm>
            <a:off x="4435740" y="1455050"/>
            <a:ext cx="4396560" cy="3068805"/>
            <a:chOff x="4804230" y="1509379"/>
            <a:chExt cx="4028069" cy="2811598"/>
          </a:xfrm>
        </p:grpSpPr>
        <p:pic>
          <p:nvPicPr>
            <p:cNvPr id="1026" name="Picture 2">
              <a:extLst>
                <a:ext uri="{FF2B5EF4-FFF2-40B4-BE49-F238E27FC236}">
                  <a16:creationId xmlns:a16="http://schemas.microsoft.com/office/drawing/2014/main" id="{18D83EB2-5AF4-408D-AE87-3B6B1EBDD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372" y="1527944"/>
              <a:ext cx="3882927" cy="267959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D9DAE13-495E-44C8-9618-C0B210FED508}"/>
                </a:ext>
              </a:extLst>
            </p:cNvPr>
            <p:cNvSpPr txBox="1"/>
            <p:nvPr/>
          </p:nvSpPr>
          <p:spPr>
            <a:xfrm>
              <a:off x="5805715" y="401320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1</a:t>
              </a:r>
            </a:p>
          </p:txBody>
        </p:sp>
        <p:sp>
          <p:nvSpPr>
            <p:cNvPr id="9" name="ZoneTexte 8">
              <a:extLst>
                <a:ext uri="{FF2B5EF4-FFF2-40B4-BE49-F238E27FC236}">
                  <a16:creationId xmlns:a16="http://schemas.microsoft.com/office/drawing/2014/main" id="{BA02FEE7-AA9E-428F-BEDD-0F451B1CFC8D}"/>
                </a:ext>
              </a:extLst>
            </p:cNvPr>
            <p:cNvSpPr txBox="1"/>
            <p:nvPr/>
          </p:nvSpPr>
          <p:spPr>
            <a:xfrm>
              <a:off x="6647543" y="4007431"/>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2</a:t>
              </a:r>
            </a:p>
          </p:txBody>
        </p:sp>
        <p:sp>
          <p:nvSpPr>
            <p:cNvPr id="12" name="ZoneTexte 11">
              <a:extLst>
                <a:ext uri="{FF2B5EF4-FFF2-40B4-BE49-F238E27FC236}">
                  <a16:creationId xmlns:a16="http://schemas.microsoft.com/office/drawing/2014/main" id="{886A241F-FCBA-4D84-BCA5-5FA2CD782DE5}"/>
                </a:ext>
              </a:extLst>
            </p:cNvPr>
            <p:cNvSpPr txBox="1"/>
            <p:nvPr/>
          </p:nvSpPr>
          <p:spPr>
            <a:xfrm>
              <a:off x="7489371" y="400743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3</a:t>
              </a:r>
            </a:p>
          </p:txBody>
        </p:sp>
        <p:sp>
          <p:nvSpPr>
            <p:cNvPr id="13" name="ZoneTexte 12">
              <a:extLst>
                <a:ext uri="{FF2B5EF4-FFF2-40B4-BE49-F238E27FC236}">
                  <a16:creationId xmlns:a16="http://schemas.microsoft.com/office/drawing/2014/main" id="{06593F27-EB24-460F-9492-E7C6E7C77E93}"/>
                </a:ext>
              </a:extLst>
            </p:cNvPr>
            <p:cNvSpPr txBox="1"/>
            <p:nvPr/>
          </p:nvSpPr>
          <p:spPr>
            <a:xfrm>
              <a:off x="8323943" y="400743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4</a:t>
              </a:r>
            </a:p>
          </p:txBody>
        </p:sp>
        <p:sp>
          <p:nvSpPr>
            <p:cNvPr id="14" name="ZoneTexte 13">
              <a:extLst>
                <a:ext uri="{FF2B5EF4-FFF2-40B4-BE49-F238E27FC236}">
                  <a16:creationId xmlns:a16="http://schemas.microsoft.com/office/drawing/2014/main" id="{7CD03125-6585-4698-8A9D-BFA7A0E6413F}"/>
                </a:ext>
              </a:extLst>
            </p:cNvPr>
            <p:cNvSpPr txBox="1"/>
            <p:nvPr/>
          </p:nvSpPr>
          <p:spPr>
            <a:xfrm>
              <a:off x="4818923" y="3643086"/>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1</a:t>
              </a:r>
            </a:p>
          </p:txBody>
        </p:sp>
        <p:sp>
          <p:nvSpPr>
            <p:cNvPr id="15" name="ZoneTexte 14">
              <a:extLst>
                <a:ext uri="{FF2B5EF4-FFF2-40B4-BE49-F238E27FC236}">
                  <a16:creationId xmlns:a16="http://schemas.microsoft.com/office/drawing/2014/main" id="{BDB0BE70-1A00-4528-9A7D-D1C3277FF1F2}"/>
                </a:ext>
              </a:extLst>
            </p:cNvPr>
            <p:cNvSpPr txBox="1"/>
            <p:nvPr/>
          </p:nvSpPr>
          <p:spPr>
            <a:xfrm>
              <a:off x="4818923" y="3335249"/>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2</a:t>
              </a:r>
            </a:p>
          </p:txBody>
        </p:sp>
        <p:sp>
          <p:nvSpPr>
            <p:cNvPr id="16" name="ZoneTexte 15">
              <a:extLst>
                <a:ext uri="{FF2B5EF4-FFF2-40B4-BE49-F238E27FC236}">
                  <a16:creationId xmlns:a16="http://schemas.microsoft.com/office/drawing/2014/main" id="{86ED6E31-8173-45B9-A632-E4B303997DD4}"/>
                </a:ext>
              </a:extLst>
            </p:cNvPr>
            <p:cNvSpPr txBox="1"/>
            <p:nvPr/>
          </p:nvSpPr>
          <p:spPr>
            <a:xfrm>
              <a:off x="4818923" y="271385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4</a:t>
              </a:r>
            </a:p>
          </p:txBody>
        </p:sp>
        <p:sp>
          <p:nvSpPr>
            <p:cNvPr id="17" name="ZoneTexte 16">
              <a:extLst>
                <a:ext uri="{FF2B5EF4-FFF2-40B4-BE49-F238E27FC236}">
                  <a16:creationId xmlns:a16="http://schemas.microsoft.com/office/drawing/2014/main" id="{5A19DADE-7FE4-4F9E-8D25-37ECD27472B6}"/>
                </a:ext>
              </a:extLst>
            </p:cNvPr>
            <p:cNvSpPr txBox="1"/>
            <p:nvPr/>
          </p:nvSpPr>
          <p:spPr>
            <a:xfrm>
              <a:off x="4804230" y="1509379"/>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8</a:t>
              </a:r>
            </a:p>
          </p:txBody>
        </p:sp>
      </p:grpSp>
      <p:pic>
        <p:nvPicPr>
          <p:cNvPr id="1028" name="Picture 4">
            <a:extLst>
              <a:ext uri="{FF2B5EF4-FFF2-40B4-BE49-F238E27FC236}">
                <a16:creationId xmlns:a16="http://schemas.microsoft.com/office/drawing/2014/main" id="{8FA2E0AC-1379-4F45-9A2B-136B1AC67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03" y="3296967"/>
            <a:ext cx="744357" cy="22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8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Balancing</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Monstres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85521"/>
            <a:ext cx="8520600" cy="96931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pièces d’or des monstres ainsi que les points sont déterminées à partir des valeurs </a:t>
            </a:r>
            <a:r>
              <a:rPr lang="fr-FR" sz="1200" b="1" dirty="0">
                <a:latin typeface="Source Sans Pro" panose="020B0503030403020204" pitchFamily="34" charset="0"/>
              </a:rPr>
              <a:t>d’attaque</a:t>
            </a:r>
            <a:r>
              <a:rPr lang="fr-FR" sz="1200" dirty="0">
                <a:latin typeface="Source Sans Pro" panose="020B0503030403020204" pitchFamily="34" charset="0"/>
              </a:rPr>
              <a:t> et </a:t>
            </a:r>
            <a:r>
              <a:rPr lang="fr-FR" sz="1200" b="1" dirty="0">
                <a:latin typeface="Source Sans Pro" panose="020B0503030403020204" pitchFamily="34" charset="0"/>
              </a:rPr>
              <a:t>de</a:t>
            </a:r>
            <a:r>
              <a:rPr lang="fr-FR" sz="1200" dirty="0">
                <a:latin typeface="Source Sans Pro" panose="020B0503030403020204" pitchFamily="34" charset="0"/>
              </a:rPr>
              <a:t> </a:t>
            </a:r>
            <a:r>
              <a:rPr lang="fr-FR" sz="1200" b="1" dirty="0">
                <a:latin typeface="Source Sans Pro" panose="020B0503030403020204" pitchFamily="34" charset="0"/>
              </a:rPr>
              <a:t>défense</a:t>
            </a:r>
            <a:r>
              <a:rPr lang="fr-FR" sz="1200" dirty="0">
                <a:latin typeface="Source Sans Pro" panose="020B0503030403020204" pitchFamily="34" charset="0"/>
              </a:rPr>
              <a:t> du monstre.</a:t>
            </a:r>
          </a:p>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ratio de difficulté </a:t>
            </a:r>
            <a:r>
              <a:rPr lang="fr-FR" sz="1200" dirty="0">
                <a:latin typeface="Source Sans Pro" panose="020B0503030403020204" pitchFamily="34" charset="0"/>
              </a:rPr>
              <a:t>permet d’</a:t>
            </a:r>
            <a:r>
              <a:rPr lang="fr-FR" sz="1200" b="1" dirty="0">
                <a:latin typeface="Source Sans Pro" panose="020B0503030403020204" pitchFamily="34" charset="0"/>
              </a:rPr>
              <a:t>augmenter la difficulté des monstres</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La colonne </a:t>
            </a:r>
            <a:r>
              <a:rPr lang="fr-FR" sz="1200" b="1" dirty="0">
                <a:latin typeface="Source Sans Pro" panose="020B0503030403020204" pitchFamily="34" charset="0"/>
              </a:rPr>
              <a:t>VALIDATION</a:t>
            </a:r>
            <a:r>
              <a:rPr lang="fr-FR" sz="1200" dirty="0">
                <a:latin typeface="Source Sans Pro" panose="020B0503030403020204" pitchFamily="34" charset="0"/>
              </a:rPr>
              <a:t> permet de </a:t>
            </a:r>
            <a:r>
              <a:rPr lang="fr-FR" sz="1200" b="1" dirty="0">
                <a:latin typeface="Source Sans Pro" panose="020B0503030403020204" pitchFamily="34" charset="0"/>
              </a:rPr>
              <a:t>vérifier l’écart du monstre à la difficulté </a:t>
            </a:r>
            <a:r>
              <a:rPr lang="fr-FR" sz="1200" dirty="0">
                <a:latin typeface="Source Sans Pro" panose="020B0503030403020204" pitchFamily="34" charset="0"/>
              </a:rPr>
              <a:t>qu’il devrait avoir pour son ratio de difficulté.</a:t>
            </a:r>
          </a:p>
        </p:txBody>
      </p:sp>
      <p:pic>
        <p:nvPicPr>
          <p:cNvPr id="4" name="Image 3">
            <a:extLst>
              <a:ext uri="{FF2B5EF4-FFF2-40B4-BE49-F238E27FC236}">
                <a16:creationId xmlns:a16="http://schemas.microsoft.com/office/drawing/2014/main" id="{B25ED592-2F2B-432B-B5C2-5197C8B53950}"/>
              </a:ext>
            </a:extLst>
          </p:cNvPr>
          <p:cNvPicPr>
            <a:picLocks noChangeAspect="1"/>
          </p:cNvPicPr>
          <p:nvPr/>
        </p:nvPicPr>
        <p:blipFill>
          <a:blip r:embed="rId3"/>
          <a:srcRect/>
          <a:stretch/>
        </p:blipFill>
        <p:spPr>
          <a:xfrm>
            <a:off x="311698" y="2571750"/>
            <a:ext cx="8520600" cy="2068939"/>
          </a:xfrm>
          <a:prstGeom prst="rect">
            <a:avLst/>
          </a:prstGeom>
        </p:spPr>
      </p:pic>
    </p:spTree>
    <p:extLst>
      <p:ext uri="{BB962C8B-B14F-4D97-AF65-F5344CB8AC3E}">
        <p14:creationId xmlns:p14="http://schemas.microsoft.com/office/powerpoint/2010/main" val="25587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a:t>Direction Artistique</a:t>
            </a:r>
            <a:endParaRPr/>
          </a:p>
        </p:txBody>
      </p:sp>
      <p:sp>
        <p:nvSpPr>
          <p:cNvPr id="2" name="Rectangle 1">
            <a:extLst>
              <a:ext uri="{FF2B5EF4-FFF2-40B4-BE49-F238E27FC236}">
                <a16:creationId xmlns:a16="http://schemas.microsoft.com/office/drawing/2014/main" id="{3005242B-6242-468A-9591-6F2647A44EC3}"/>
              </a:ext>
            </a:extLst>
          </p:cNvPr>
          <p:cNvSpPr/>
          <p:nvPr/>
        </p:nvSpPr>
        <p:spPr>
          <a:xfrm>
            <a:off x="4454820" y="2417862"/>
            <a:ext cx="234360" cy="307777"/>
          </a:xfrm>
          <a:prstGeom prst="rect">
            <a:avLst/>
          </a:prstGeom>
        </p:spPr>
        <p:txBody>
          <a:bodyPr wrap="none">
            <a:spAutoFit/>
          </a:bodyPr>
          <a:lstStyle/>
          <a:p>
            <a:r>
              <a:rPr lang="fr-FR" dirty="0"/>
              <a:t> </a:t>
            </a:r>
          </a:p>
        </p:txBody>
      </p:sp>
    </p:spTree>
    <p:extLst>
      <p:ext uri="{BB962C8B-B14F-4D97-AF65-F5344CB8AC3E}">
        <p14:creationId xmlns:p14="http://schemas.microsoft.com/office/powerpoint/2010/main" val="222593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Intentions générales</a:t>
            </a:r>
            <a:endParaRPr/>
          </a:p>
        </p:txBody>
      </p:sp>
      <p:sp>
        <p:nvSpPr>
          <p:cNvPr id="227" name="Google Shape;227;p38"/>
          <p:cNvSpPr txBox="1">
            <a:spLocks noGrp="1"/>
          </p:cNvSpPr>
          <p:nvPr>
            <p:ph type="body" idx="1"/>
          </p:nvPr>
        </p:nvSpPr>
        <p:spPr>
          <a:xfrm>
            <a:off x="311700" y="1152475"/>
            <a:ext cx="8520600" cy="33756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simuler l’effet d’une arène virtuelle, Nous avons décidé de jouer sur l’aspect technologique et projeter notre jeu dans un future proche. Ainsi, les joueurs possèdent des cartes d’équipements mais qui doivent être numérisées afin d'être pris en compte par le système. Pour ce faire, le joueur doit scanner les cartes sur un lecteur.</a:t>
            </a:r>
            <a:endParaRPr sz="1400" dirty="0">
              <a:solidFill>
                <a:schemeClr val="dk1"/>
              </a:solidFill>
            </a:endParaRPr>
          </a:p>
          <a:p>
            <a:pPr marL="0" lvl="0" indent="0" algn="just" rtl="0">
              <a:spcBef>
                <a:spcPts val="1600"/>
              </a:spcBef>
              <a:spcAft>
                <a:spcPts val="0"/>
              </a:spcAft>
              <a:buNone/>
            </a:pPr>
            <a:r>
              <a:rPr lang="fr" sz="1400" dirty="0">
                <a:solidFill>
                  <a:schemeClr val="dk1"/>
                </a:solidFill>
              </a:rPr>
              <a:t>Nos deux plus gros challenges ici ont été de faire en sorte que l’aspect des cartes soient en accord avec la notion de numérisation de l’équipement, pareil pour l’écran de jeu qui doit représenter clairement l’arène virtuelle. Pour les cartes, nous avons décidé de partir sur un aspect “carte d’accès” ou bien de crédit, qui peuvent déclencher des actions d’un simple gestes sur un lecteur. </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l’aspect arène,</a:t>
            </a:r>
            <a:r>
              <a:rPr lang="fr" sz="1100" dirty="0">
                <a:solidFill>
                  <a:schemeClr val="dk1"/>
                </a:solidFill>
              </a:rPr>
              <a:t> </a:t>
            </a:r>
            <a:r>
              <a:rPr lang="fr" sz="1400" dirty="0">
                <a:solidFill>
                  <a:schemeClr val="dk1"/>
                </a:solidFill>
              </a:rPr>
              <a:t>afin d’accentuer la notion de simulation numérique ceux-ci sont en 3D accompagné de plusieurs animations afin de le rendre plus vivant. Cela permet de renforcer la sensation d’affronter réellement une création numérique dans une simulation de combat.</a:t>
            </a:r>
            <a:endParaRPr sz="1400" dirty="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Intentions armes et armures</a:t>
            </a:r>
            <a:endParaRPr/>
          </a:p>
        </p:txBody>
      </p:sp>
      <p:sp>
        <p:nvSpPr>
          <p:cNvPr id="233" name="Google Shape;233;p39"/>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Nous devons indiquer facilement une notion d’évolution de l’équipement disponible pour les joueurs. Ainsi, en plus des statistiques de l’équipement, nous avons voulu faire en sorte que l’illustration de la carte change. Pour rester dans le thème de l’arène futuriste, nous avons décidé de partir d’une échelle technologique afin de montrer les différents niveaux : de l’équipement bricolé (dit “junk”) à de l'équipement futuriste. Nous avons ainsi : </a:t>
            </a:r>
            <a:r>
              <a:rPr lang="fr" sz="1400" b="1" dirty="0">
                <a:solidFill>
                  <a:schemeClr val="dk1"/>
                </a:solidFill>
              </a:rPr>
              <a:t>Equipement bricolé avec tout et n’importe quoi</a:t>
            </a:r>
            <a:r>
              <a:rPr lang="fr" sz="1400" dirty="0">
                <a:solidFill>
                  <a:schemeClr val="dk1"/>
                </a:solidFill>
              </a:rPr>
              <a:t>, </a:t>
            </a:r>
            <a:r>
              <a:rPr lang="fr" sz="1400" b="1" dirty="0">
                <a:solidFill>
                  <a:schemeClr val="dk1"/>
                </a:solidFill>
              </a:rPr>
              <a:t>Equipement bricolé avec un peu de technologie</a:t>
            </a:r>
            <a:r>
              <a:rPr lang="fr" sz="1400" dirty="0">
                <a:solidFill>
                  <a:schemeClr val="dk1"/>
                </a:solidFill>
              </a:rPr>
              <a:t>, </a:t>
            </a:r>
            <a:r>
              <a:rPr lang="fr" sz="1400" b="1" dirty="0">
                <a:solidFill>
                  <a:schemeClr val="dk1"/>
                </a:solidFill>
              </a:rPr>
              <a:t>Équipement technologique avec du bricolage</a:t>
            </a:r>
            <a:r>
              <a:rPr lang="fr" sz="1400" dirty="0">
                <a:solidFill>
                  <a:schemeClr val="dk1"/>
                </a:solidFill>
              </a:rPr>
              <a:t>  et </a:t>
            </a:r>
            <a:r>
              <a:rPr lang="fr" sz="1400" b="1" dirty="0">
                <a:solidFill>
                  <a:schemeClr val="dk1"/>
                </a:solidFill>
              </a:rPr>
              <a:t>Équipement entièrement technologique</a:t>
            </a:r>
            <a:r>
              <a:rPr lang="fr" sz="1400" dirty="0">
                <a:solidFill>
                  <a:schemeClr val="dk1"/>
                </a:solidFill>
              </a:rPr>
              <a:t>.</a:t>
            </a:r>
            <a:endParaRPr sz="1400" dirty="0">
              <a:solidFill>
                <a:schemeClr val="dk1"/>
              </a:solidFill>
            </a:endParaRPr>
          </a:p>
          <a:p>
            <a:pPr marL="0" lvl="0" indent="0" algn="just" rtl="0">
              <a:spcBef>
                <a:spcPts val="1600"/>
              </a:spcBef>
              <a:spcAft>
                <a:spcPts val="0"/>
              </a:spcAft>
              <a:buNone/>
            </a:pPr>
            <a:r>
              <a:rPr lang="fr" sz="1400" dirty="0">
                <a:solidFill>
                  <a:schemeClr val="dk1"/>
                </a:solidFill>
              </a:rPr>
              <a:t>Dans leur aspect, nous avons voulu clairement différencier les deux types d’équipements : ceux “junk” font bricolés, improvisés, composés de plusieurs morceaux d’origines divers et avec un aspect très anguleux, rigide; tandis que ceux “high Tech” font beaucoup manufacturés, construits avec précision et finesse, composés d’éléments homogènes avec un aspect très rond et lisse, propre.</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symboliser l’évolution, nous avons inclus de plus en plus de technologies dans les armes et armures, que ce soit dans l’aspect générale de l’équipement ou bien dans l’ajout de pièces supplémentaires.</a:t>
            </a:r>
            <a:endParaRPr sz="1400" dirty="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Junk Art</a:t>
            </a:r>
            <a:endParaRPr/>
          </a:p>
        </p:txBody>
      </p:sp>
      <p:sp>
        <p:nvSpPr>
          <p:cNvPr id="239" name="Google Shape;239;p40"/>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le </a:t>
            </a:r>
            <a:r>
              <a:rPr lang="fr" sz="1400" dirty="0"/>
              <a:t>design de l’équipement de base des joueurs et représenter le côté improvisé, nous nous sommes inspirés du mouvement </a:t>
            </a:r>
            <a:r>
              <a:rPr lang="fr" sz="1400" dirty="0">
                <a:solidFill>
                  <a:schemeClr val="dk1"/>
                </a:solidFill>
              </a:rPr>
              <a:t>Junk Art, style artistique se basant sur l’utilisation de matériaux de récupération voulant montrer que l’art peut être fait de tout et n’importe quoi. C’est ce que nous avons cherché à reproduire. De plus, nous avons cherché de l’inspiration auprès de jeux possédant de l’équipement reposant justement sur du bricolage de fortune.</a:t>
            </a:r>
            <a:endParaRPr sz="1400" dirty="0">
              <a:solidFill>
                <a:schemeClr val="dk1"/>
              </a:solidFill>
            </a:endParaRPr>
          </a:p>
          <a:p>
            <a:pPr marL="0" lvl="0" indent="0" algn="just" rtl="0">
              <a:spcBef>
                <a:spcPts val="1600"/>
              </a:spcBef>
              <a:spcAft>
                <a:spcPts val="0"/>
              </a:spcAft>
              <a:buNone/>
            </a:pPr>
            <a:r>
              <a:rPr lang="fr" sz="1400" dirty="0">
                <a:solidFill>
                  <a:schemeClr val="dk1"/>
                </a:solidFill>
              </a:rPr>
              <a:t>Ainsi pour ces éléments, nous avons conçu les pièces comme un ensemble d’éléments divers afin de concevoir une arme ou bien une armure, comme si elles avaient été conçu à la hâte dans un but purement fonctionnel. Les pièces technologiques sont accrochés du mieux possibles et alimentées par des piles et autre batteries simples.</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Ainsi, l’ensemble n’est pas harmonieux et possède beaucoup d’angles droits et d'arêtes. </a:t>
            </a:r>
            <a:endParaRPr sz="1400" dirty="0">
              <a:solidFill>
                <a:schemeClr val="dk1"/>
              </a:solidFill>
            </a:endParaRPr>
          </a:p>
        </p:txBody>
      </p:sp>
      <p:sp>
        <p:nvSpPr>
          <p:cNvPr id="240" name="Google Shape;240;p40"/>
          <p:cNvSpPr txBox="1">
            <a:spLocks noGrp="1"/>
          </p:cNvSpPr>
          <p:nvPr>
            <p:ph type="body" idx="1"/>
          </p:nvPr>
        </p:nvSpPr>
        <p:spPr>
          <a:xfrm>
            <a:off x="6405625" y="401853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Very Angry God </a:t>
            </a:r>
            <a:r>
              <a:rPr lang="fr" sz="1200">
                <a:solidFill>
                  <a:schemeClr val="dk1"/>
                </a:solidFill>
              </a:rPr>
              <a:t>- Sudobh Gupta</a:t>
            </a:r>
            <a:endParaRPr sz="1200"/>
          </a:p>
        </p:txBody>
      </p:sp>
      <p:pic>
        <p:nvPicPr>
          <p:cNvPr id="241" name="Google Shape;241;p40"/>
          <p:cNvPicPr preferRelativeResize="0"/>
          <p:nvPr/>
        </p:nvPicPr>
        <p:blipFill>
          <a:blip r:embed="rId3">
            <a:alphaModFix/>
          </a:blip>
          <a:stretch>
            <a:fillRect/>
          </a:stretch>
        </p:blipFill>
        <p:spPr>
          <a:xfrm>
            <a:off x="6509037" y="1588738"/>
            <a:ext cx="2219825" cy="22899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Junk Art</a:t>
            </a:r>
            <a:endParaRPr/>
          </a:p>
        </p:txBody>
      </p:sp>
      <p:pic>
        <p:nvPicPr>
          <p:cNvPr id="247" name="Google Shape;247;p41"/>
          <p:cNvPicPr preferRelativeResize="0"/>
          <p:nvPr/>
        </p:nvPicPr>
        <p:blipFill>
          <a:blip r:embed="rId3">
            <a:alphaModFix/>
          </a:blip>
          <a:stretch>
            <a:fillRect/>
          </a:stretch>
        </p:blipFill>
        <p:spPr>
          <a:xfrm>
            <a:off x="620012" y="1205525"/>
            <a:ext cx="2219575" cy="2213050"/>
          </a:xfrm>
          <a:prstGeom prst="rect">
            <a:avLst/>
          </a:prstGeom>
          <a:noFill/>
          <a:ln w="9525" cap="flat" cmpd="sng">
            <a:solidFill>
              <a:srgbClr val="000000"/>
            </a:solidFill>
            <a:prstDash val="solid"/>
            <a:round/>
            <a:headEnd type="none" w="sm" len="sm"/>
            <a:tailEnd type="none" w="sm" len="sm"/>
          </a:ln>
        </p:spPr>
      </p:pic>
      <p:pic>
        <p:nvPicPr>
          <p:cNvPr id="248" name="Google Shape;248;p41"/>
          <p:cNvPicPr preferRelativeResize="0"/>
          <p:nvPr/>
        </p:nvPicPr>
        <p:blipFill>
          <a:blip r:embed="rId4">
            <a:alphaModFix/>
          </a:blip>
          <a:stretch>
            <a:fillRect/>
          </a:stretch>
        </p:blipFill>
        <p:spPr>
          <a:xfrm>
            <a:off x="3663537" y="1205524"/>
            <a:ext cx="1816928" cy="2213050"/>
          </a:xfrm>
          <a:prstGeom prst="rect">
            <a:avLst/>
          </a:prstGeom>
          <a:noFill/>
          <a:ln w="9525" cap="flat" cmpd="sng">
            <a:solidFill>
              <a:srgbClr val="000000"/>
            </a:solidFill>
            <a:prstDash val="solid"/>
            <a:round/>
            <a:headEnd type="none" w="sm" len="sm"/>
            <a:tailEnd type="none" w="sm" len="sm"/>
          </a:ln>
        </p:spPr>
      </p:pic>
      <p:sp>
        <p:nvSpPr>
          <p:cNvPr id="249" name="Google Shape;249;p41"/>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Ork - </a:t>
            </a:r>
            <a:r>
              <a:rPr lang="fr" sz="1200" i="1">
                <a:solidFill>
                  <a:schemeClr val="dk1"/>
                </a:solidFill>
              </a:rPr>
              <a:t>Warhammer 40k</a:t>
            </a:r>
            <a:r>
              <a:rPr lang="fr" sz="1200">
                <a:solidFill>
                  <a:schemeClr val="dk1"/>
                </a:solidFill>
              </a:rPr>
              <a:t> - Games Workshop</a:t>
            </a:r>
            <a:endParaRPr sz="1200"/>
          </a:p>
        </p:txBody>
      </p:sp>
      <p:sp>
        <p:nvSpPr>
          <p:cNvPr id="250" name="Google Shape;250;p41"/>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Pipe guns -  </a:t>
            </a:r>
            <a:r>
              <a:rPr lang="fr" sz="1200" i="1">
                <a:solidFill>
                  <a:schemeClr val="dk1"/>
                </a:solidFill>
              </a:rPr>
              <a:t>Fallout 4</a:t>
            </a:r>
            <a:r>
              <a:rPr lang="fr" sz="1200">
                <a:solidFill>
                  <a:schemeClr val="dk1"/>
                </a:solidFill>
              </a:rPr>
              <a:t> - Bethesda</a:t>
            </a:r>
            <a:endParaRPr sz="1200"/>
          </a:p>
        </p:txBody>
      </p:sp>
      <p:sp>
        <p:nvSpPr>
          <p:cNvPr id="251" name="Google Shape;251;p41"/>
          <p:cNvSpPr txBox="1">
            <a:spLocks noGrp="1"/>
          </p:cNvSpPr>
          <p:nvPr>
            <p:ph type="body" idx="1"/>
          </p:nvPr>
        </p:nvSpPr>
        <p:spPr>
          <a:xfrm>
            <a:off x="311699"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inspirés de la façon dont les armes et armures de cette race sont construites, avec des morceaux provenant de partout tenant malgré tout et fonctionnant.</a:t>
            </a:r>
            <a:endParaRPr sz="1200"/>
          </a:p>
        </p:txBody>
      </p:sp>
      <p:sp>
        <p:nvSpPr>
          <p:cNvPr id="252" name="Google Shape;252;p41"/>
          <p:cNvSpPr txBox="1">
            <a:spLocks noGrp="1"/>
          </p:cNvSpPr>
          <p:nvPr>
            <p:ph type="body" idx="1"/>
          </p:nvPr>
        </p:nvSpPr>
        <p:spPr>
          <a:xfrm>
            <a:off x="3153924"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De la même façon, nous nous sommes inspirés de la façon dont ces armes sont conçues et ce qui les rend fonctionnelles et crédibles.</a:t>
            </a:r>
            <a:endParaRPr sz="1200"/>
          </a:p>
        </p:txBody>
      </p:sp>
      <p:pic>
        <p:nvPicPr>
          <p:cNvPr id="253" name="Google Shape;253;p41"/>
          <p:cNvPicPr preferRelativeResize="0"/>
          <p:nvPr/>
        </p:nvPicPr>
        <p:blipFill>
          <a:blip r:embed="rId5">
            <a:alphaModFix/>
          </a:blip>
          <a:stretch>
            <a:fillRect/>
          </a:stretch>
        </p:blipFill>
        <p:spPr>
          <a:xfrm>
            <a:off x="5877003" y="1322525"/>
            <a:ext cx="3147043" cy="2096050"/>
          </a:xfrm>
          <a:prstGeom prst="rect">
            <a:avLst/>
          </a:prstGeom>
          <a:noFill/>
          <a:ln>
            <a:noFill/>
          </a:ln>
        </p:spPr>
      </p:pic>
      <p:sp>
        <p:nvSpPr>
          <p:cNvPr id="254" name="Google Shape;254;p41"/>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Far Cry New Dawn</a:t>
            </a:r>
            <a:r>
              <a:rPr lang="fr" sz="1200">
                <a:solidFill>
                  <a:schemeClr val="dk1"/>
                </a:solidFill>
              </a:rPr>
              <a:t> - Ubisoft</a:t>
            </a:r>
            <a:endParaRPr sz="1200"/>
          </a:p>
        </p:txBody>
      </p:sp>
      <p:sp>
        <p:nvSpPr>
          <p:cNvPr id="255" name="Google Shape;255;p41"/>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jeu offre plusieurs visuels intéressants sur comment des matériaux de tous les jours peuvent être convertis en pièces d’équipement pour les armes et les armures.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High Tech</a:t>
            </a:r>
            <a:endParaRPr/>
          </a:p>
        </p:txBody>
      </p:sp>
      <p:sp>
        <p:nvSpPr>
          <p:cNvPr id="261" name="Google Shape;261;p42"/>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trancher clairement avec l’équipement de base et monter facilement une évolution de celui-ci, nous avons décidé de faire en sorte que les éléments les plus évolués comportaient d'avantages d’éléments technologiques de pointe et possédaient un aspect plus futuriste. Ainsi, nous avons beaucoup joué sur les courbes et fait en sorte que chaque pièce d’un équipement soit placé de façon harmonieuse et rien ne fait comme étant ajouté à la va-vite.</a:t>
            </a:r>
            <a:endParaRPr sz="1400">
              <a:solidFill>
                <a:schemeClr val="dk1"/>
              </a:solidFill>
            </a:endParaRPr>
          </a:p>
          <a:p>
            <a:pPr marL="0" lvl="0" indent="0" algn="just" rtl="0">
              <a:spcBef>
                <a:spcPts val="1600"/>
              </a:spcBef>
              <a:spcAft>
                <a:spcPts val="1600"/>
              </a:spcAft>
              <a:buNone/>
            </a:pPr>
            <a:r>
              <a:rPr lang="fr" sz="1400">
                <a:solidFill>
                  <a:schemeClr val="dk1"/>
                </a:solidFill>
              </a:rPr>
              <a:t>pour se rapprocher de cet esthétiques, nous nous sommes inspirés de plusieurs éléments qui utilisait ces caractéristiques dans leurs formes, que ce soit outils numériques ou bien produits culturels. De plus, nous avons cherché à donner un aspect bien plus futuriste à ces armes et armures que ceux de niveau inférieur, afin de mieux les différencier. De plus, ils font beaucoup moins rouillés ou bien cabossé, comme presque neuf et n’ayant jamais servi.</a:t>
            </a:r>
            <a:endParaRPr sz="1400">
              <a:solidFill>
                <a:schemeClr val="dk1"/>
              </a:solidFill>
            </a:endParaRPr>
          </a:p>
        </p:txBody>
      </p:sp>
      <p:sp>
        <p:nvSpPr>
          <p:cNvPr id="262" name="Google Shape;262;p42"/>
          <p:cNvSpPr txBox="1">
            <a:spLocks noGrp="1"/>
          </p:cNvSpPr>
          <p:nvPr>
            <p:ph type="body" idx="1"/>
          </p:nvPr>
        </p:nvSpPr>
        <p:spPr>
          <a:xfrm>
            <a:off x="6405612" y="345828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Divers objets dit “High Tech”</a:t>
            </a:r>
            <a:endParaRPr sz="1200"/>
          </a:p>
        </p:txBody>
      </p:sp>
      <p:pic>
        <p:nvPicPr>
          <p:cNvPr id="263" name="Google Shape;263;p42"/>
          <p:cNvPicPr preferRelativeResize="0"/>
          <p:nvPr/>
        </p:nvPicPr>
        <p:blipFill>
          <a:blip r:embed="rId3">
            <a:alphaModFix/>
          </a:blip>
          <a:stretch>
            <a:fillRect/>
          </a:stretch>
        </p:blipFill>
        <p:spPr>
          <a:xfrm>
            <a:off x="6405600" y="1855871"/>
            <a:ext cx="2426699" cy="1462328"/>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Sommaire</a:t>
            </a:r>
            <a:endParaRPr dirty="0"/>
          </a:p>
        </p:txBody>
      </p:sp>
      <p:sp>
        <p:nvSpPr>
          <p:cNvPr id="125" name="Google Shape;125;p29"/>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p>
            <a:pPr marL="0" lvl="0" indent="0" algn="l" rtl="0">
              <a:spcBef>
                <a:spcPts val="0"/>
              </a:spcBef>
              <a:spcAft>
                <a:spcPts val="1600"/>
              </a:spcAft>
              <a:buNone/>
            </a:pPr>
            <a:endParaRPr dirty="0"/>
          </a:p>
        </p:txBody>
      </p:sp>
    </p:spTree>
    <p:extLst>
      <p:ext uri="{BB962C8B-B14F-4D97-AF65-F5344CB8AC3E}">
        <p14:creationId xmlns:p14="http://schemas.microsoft.com/office/powerpoint/2010/main" val="2211356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High Tech</a:t>
            </a:r>
            <a:endParaRPr/>
          </a:p>
        </p:txBody>
      </p:sp>
      <p:sp>
        <p:nvSpPr>
          <p:cNvPr id="269" name="Google Shape;269;p43"/>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Produits Apple</a:t>
            </a:r>
            <a:endParaRPr sz="1200"/>
          </a:p>
        </p:txBody>
      </p:sp>
      <p:sp>
        <p:nvSpPr>
          <p:cNvPr id="270" name="Google Shape;270;p43"/>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E-VE - </a:t>
            </a:r>
            <a:r>
              <a:rPr lang="fr" sz="1200" i="1">
                <a:solidFill>
                  <a:schemeClr val="dk1"/>
                </a:solidFill>
              </a:rPr>
              <a:t>Wall-E </a:t>
            </a:r>
            <a:r>
              <a:rPr lang="fr" sz="1200">
                <a:solidFill>
                  <a:schemeClr val="dk1"/>
                </a:solidFill>
              </a:rPr>
              <a:t>- Pixar</a:t>
            </a:r>
            <a:endParaRPr sz="1200"/>
          </a:p>
        </p:txBody>
      </p:sp>
      <p:sp>
        <p:nvSpPr>
          <p:cNvPr id="271" name="Google Shape;271;p43"/>
          <p:cNvSpPr txBox="1">
            <a:spLocks noGrp="1"/>
          </p:cNvSpPr>
          <p:nvPr>
            <p:ph type="body" idx="1"/>
          </p:nvPr>
        </p:nvSpPr>
        <p:spPr>
          <a:xfrm>
            <a:off x="311675"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Les produits de la gamme Apple possèdes des traits caractéristiques : arrondis et lisses, fins et élégants. Pour ces produits, l’aspect technologique ressort tout d’abord par leur formes et aspects.</a:t>
            </a:r>
            <a:endParaRPr sz="1200"/>
          </a:p>
        </p:txBody>
      </p:sp>
      <p:sp>
        <p:nvSpPr>
          <p:cNvPr id="272" name="Google Shape;272;p43"/>
          <p:cNvSpPr txBox="1">
            <a:spLocks noGrp="1"/>
          </p:cNvSpPr>
          <p:nvPr>
            <p:ph type="body" idx="1"/>
          </p:nvPr>
        </p:nvSpPr>
        <p:spPr>
          <a:xfrm>
            <a:off x="3256350" y="3836350"/>
            <a:ext cx="26313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personnage possédant une couleur blanche immaculée et les formes sont arrondies. De plus, son visage s’exprime via un écran numérique,  confirmant son aspect cybernétique.</a:t>
            </a:r>
            <a:endParaRPr sz="1200"/>
          </a:p>
        </p:txBody>
      </p:sp>
      <p:sp>
        <p:nvSpPr>
          <p:cNvPr id="273" name="Google Shape;273;p43"/>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Institute - </a:t>
            </a:r>
            <a:r>
              <a:rPr lang="fr" sz="1200" i="1">
                <a:solidFill>
                  <a:schemeClr val="dk1"/>
                </a:solidFill>
              </a:rPr>
              <a:t>Fallout 4</a:t>
            </a:r>
            <a:r>
              <a:rPr lang="fr" sz="1200">
                <a:solidFill>
                  <a:schemeClr val="dk1"/>
                </a:solidFill>
              </a:rPr>
              <a:t> - Bethesda</a:t>
            </a:r>
            <a:endParaRPr sz="1200"/>
          </a:p>
        </p:txBody>
      </p:sp>
      <p:sp>
        <p:nvSpPr>
          <p:cNvPr id="274" name="Google Shape;274;p43"/>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 de la faction Institut, que ce soit dans l’architecture mais aussi dans la forme des objets présents, très arrondis et reflétant un aspect futuriste.</a:t>
            </a:r>
            <a:endParaRPr sz="1200"/>
          </a:p>
        </p:txBody>
      </p:sp>
      <p:pic>
        <p:nvPicPr>
          <p:cNvPr id="275" name="Google Shape;275;p43"/>
          <p:cNvPicPr preferRelativeResize="0"/>
          <p:nvPr/>
        </p:nvPicPr>
        <p:blipFill>
          <a:blip r:embed="rId3">
            <a:alphaModFix/>
          </a:blip>
          <a:stretch>
            <a:fillRect/>
          </a:stretch>
        </p:blipFill>
        <p:spPr>
          <a:xfrm>
            <a:off x="121650" y="1450426"/>
            <a:ext cx="3026256" cy="1815751"/>
          </a:xfrm>
          <a:prstGeom prst="rect">
            <a:avLst/>
          </a:prstGeom>
          <a:noFill/>
          <a:ln w="9525" cap="flat" cmpd="sng">
            <a:solidFill>
              <a:srgbClr val="000000"/>
            </a:solidFill>
            <a:prstDash val="solid"/>
            <a:round/>
            <a:headEnd type="none" w="sm" len="sm"/>
            <a:tailEnd type="none" w="sm" len="sm"/>
          </a:ln>
        </p:spPr>
      </p:pic>
      <p:pic>
        <p:nvPicPr>
          <p:cNvPr id="276" name="Google Shape;276;p43"/>
          <p:cNvPicPr preferRelativeResize="0"/>
          <p:nvPr/>
        </p:nvPicPr>
        <p:blipFill>
          <a:blip r:embed="rId4">
            <a:alphaModFix/>
          </a:blip>
          <a:stretch>
            <a:fillRect/>
          </a:stretch>
        </p:blipFill>
        <p:spPr>
          <a:xfrm>
            <a:off x="5920679" y="1566499"/>
            <a:ext cx="3059745" cy="1721100"/>
          </a:xfrm>
          <a:prstGeom prst="rect">
            <a:avLst/>
          </a:prstGeom>
          <a:noFill/>
          <a:ln w="9525" cap="flat" cmpd="sng">
            <a:solidFill>
              <a:srgbClr val="000000"/>
            </a:solidFill>
            <a:prstDash val="solid"/>
            <a:round/>
            <a:headEnd type="none" w="sm" len="sm"/>
            <a:tailEnd type="none" w="sm" len="sm"/>
          </a:ln>
        </p:spPr>
      </p:pic>
      <p:pic>
        <p:nvPicPr>
          <p:cNvPr id="277" name="Google Shape;277;p43"/>
          <p:cNvPicPr preferRelativeResize="0"/>
          <p:nvPr/>
        </p:nvPicPr>
        <p:blipFill>
          <a:blip r:embed="rId5">
            <a:alphaModFix/>
          </a:blip>
          <a:stretch>
            <a:fillRect/>
          </a:stretch>
        </p:blipFill>
        <p:spPr>
          <a:xfrm>
            <a:off x="3600202" y="1170125"/>
            <a:ext cx="1943610"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81"/>
        <p:cNvGrpSpPr/>
        <p:nvPr/>
      </p:nvGrpSpPr>
      <p:grpSpPr>
        <a:xfrm>
          <a:off x="0" y="0"/>
          <a:ext cx="0" cy="0"/>
          <a:chOff x="0" y="0"/>
          <a:chExt cx="0" cy="0"/>
        </a:xfrm>
      </p:grpSpPr>
      <p:sp>
        <p:nvSpPr>
          <p:cNvPr id="282" name="Google Shape;282;p4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Marteau</a:t>
            </a:r>
            <a:endParaRPr/>
          </a:p>
        </p:txBody>
      </p:sp>
      <p:pic>
        <p:nvPicPr>
          <p:cNvPr id="283" name="Google Shape;283;p44"/>
          <p:cNvPicPr preferRelativeResize="0"/>
          <p:nvPr/>
        </p:nvPicPr>
        <p:blipFill>
          <a:blip r:embed="rId3">
            <a:alphaModFix/>
          </a:blip>
          <a:stretch>
            <a:fillRect/>
          </a:stretch>
        </p:blipFill>
        <p:spPr>
          <a:xfrm>
            <a:off x="2031363" y="1160950"/>
            <a:ext cx="5081278" cy="38209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87"/>
        <p:cNvGrpSpPr/>
        <p:nvPr/>
      </p:nvGrpSpPr>
      <p:grpSpPr>
        <a:xfrm>
          <a:off x="0" y="0"/>
          <a:ext cx="0" cy="0"/>
          <a:chOff x="0" y="0"/>
          <a:chExt cx="0" cy="0"/>
        </a:xfrm>
      </p:grpSpPr>
      <p:sp>
        <p:nvSpPr>
          <p:cNvPr id="288" name="Google Shape;288;p4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Lance</a:t>
            </a:r>
            <a:endParaRPr/>
          </a:p>
        </p:txBody>
      </p:sp>
      <p:pic>
        <p:nvPicPr>
          <p:cNvPr id="289" name="Google Shape;289;p45"/>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Lance-pierre</a:t>
            </a:r>
            <a:endParaRPr/>
          </a:p>
        </p:txBody>
      </p:sp>
      <p:pic>
        <p:nvPicPr>
          <p:cNvPr id="295" name="Google Shape;295;p46"/>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Arc</a:t>
            </a:r>
            <a:endParaRPr/>
          </a:p>
        </p:txBody>
      </p:sp>
      <p:pic>
        <p:nvPicPr>
          <p:cNvPr id="301" name="Google Shape;301;p47"/>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Sarbacane</a:t>
            </a:r>
            <a:endParaRPr/>
          </a:p>
        </p:txBody>
      </p:sp>
      <p:pic>
        <p:nvPicPr>
          <p:cNvPr id="307" name="Google Shape;307;p48"/>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Bouclier</a:t>
            </a:r>
            <a:endParaRPr/>
          </a:p>
        </p:txBody>
      </p:sp>
      <p:pic>
        <p:nvPicPr>
          <p:cNvPr id="5" name="Image 4" descr="Une image contenant texte, dessin&#10;&#10;Description générée automatiquement">
            <a:extLst>
              <a:ext uri="{FF2B5EF4-FFF2-40B4-BE49-F238E27FC236}">
                <a16:creationId xmlns:a16="http://schemas.microsoft.com/office/drawing/2014/main" id="{4F3C0586-4C97-4D7E-ACAD-72A3954FC65B}"/>
              </a:ext>
            </a:extLst>
          </p:cNvPr>
          <p:cNvPicPr>
            <a:picLocks noChangeAspect="1"/>
          </p:cNvPicPr>
          <p:nvPr/>
        </p:nvPicPr>
        <p:blipFill rotWithShape="1">
          <a:blip r:embed="rId3"/>
          <a:srcRect l="15490"/>
          <a:stretch/>
        </p:blipFill>
        <p:spPr>
          <a:xfrm>
            <a:off x="2157657" y="1160949"/>
            <a:ext cx="4828685" cy="382097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Plastron</a:t>
            </a:r>
            <a:endParaRPr/>
          </a:p>
        </p:txBody>
      </p:sp>
      <p:pic>
        <p:nvPicPr>
          <p:cNvPr id="3" name="Image 2" descr="Une image contenant texte, dessin&#10;&#10;Description générée automatiquement">
            <a:extLst>
              <a:ext uri="{FF2B5EF4-FFF2-40B4-BE49-F238E27FC236}">
                <a16:creationId xmlns:a16="http://schemas.microsoft.com/office/drawing/2014/main" id="{4A3709C3-1A46-4D5B-B298-B033D432C591}"/>
              </a:ext>
            </a:extLst>
          </p:cNvPr>
          <p:cNvPicPr>
            <a:picLocks noChangeAspect="1"/>
          </p:cNvPicPr>
          <p:nvPr/>
        </p:nvPicPr>
        <p:blipFill>
          <a:blip r:embed="rId3"/>
          <a:stretch>
            <a:fillRect/>
          </a:stretch>
        </p:blipFill>
        <p:spPr>
          <a:xfrm rot="10800000">
            <a:off x="1995160" y="1160948"/>
            <a:ext cx="5153679" cy="382097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Casque</a:t>
            </a:r>
            <a:endParaRPr/>
          </a:p>
        </p:txBody>
      </p:sp>
      <p:pic>
        <p:nvPicPr>
          <p:cNvPr id="3" name="Image 2" descr="Une image contenant dessin&#10;&#10;Description générée automatiquement">
            <a:extLst>
              <a:ext uri="{FF2B5EF4-FFF2-40B4-BE49-F238E27FC236}">
                <a16:creationId xmlns:a16="http://schemas.microsoft.com/office/drawing/2014/main" id="{DE6262F3-5616-4AFB-B5E5-0C790D1F5932}"/>
              </a:ext>
            </a:extLst>
          </p:cNvPr>
          <p:cNvPicPr>
            <a:picLocks noChangeAspect="1"/>
          </p:cNvPicPr>
          <p:nvPr/>
        </p:nvPicPr>
        <p:blipFill rotWithShape="1">
          <a:blip r:embed="rId3"/>
          <a:srcRect t="7674"/>
          <a:stretch/>
        </p:blipFill>
        <p:spPr>
          <a:xfrm rot="16200000">
            <a:off x="2661513" y="550443"/>
            <a:ext cx="3820974" cy="504198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Design Cartes</a:t>
            </a:r>
            <a:endParaRPr/>
          </a:p>
        </p:txBody>
      </p:sp>
      <p:sp>
        <p:nvSpPr>
          <p:cNvPr id="328" name="Google Shape;328;p52"/>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les cartes, nous avons imaginé qu’elle faisait partit d’un système qui permettait la matérialisation des armes. En effet, plutôt que de simplement représenter les armes sur les cartes, nous avons décidé d’avoir ce système afin d'intégrer pleinement les cartes dans le système numérique. Ce faisant, cela permet de rendre plus logique le fait de devoir “biper” les cartes afin de faire apparaître la technologie. Nous leur avons donc donné un aspect de carte magnétique qui présentait les caractéristiques de l’objet, comme si elle indiquait vraiment les capacités de l’article à un acheteur dans l’univers du jeu. </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None/>
            </a:pPr>
            <a:r>
              <a:rPr lang="fr" sz="1400">
                <a:solidFill>
                  <a:schemeClr val="dk1"/>
                </a:solidFill>
              </a:rPr>
              <a:t>Ces cartes possèdent le logo de l’arène afin de les liés à l’endroit où se déroule le jeu. </a:t>
            </a:r>
            <a:endParaRPr sz="1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Introduction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32"/>
        <p:cNvGrpSpPr/>
        <p:nvPr/>
      </p:nvGrpSpPr>
      <p:grpSpPr>
        <a:xfrm>
          <a:off x="0" y="0"/>
          <a:ext cx="0" cy="0"/>
          <a:chOff x="0" y="0"/>
          <a:chExt cx="0" cy="0"/>
        </a:xfrm>
      </p:grpSpPr>
      <p:sp>
        <p:nvSpPr>
          <p:cNvPr id="333" name="Google Shape;333;p53"/>
          <p:cNvSpPr txBox="1">
            <a:spLocks noGrp="1"/>
          </p:cNvSpPr>
          <p:nvPr>
            <p:ph type="title"/>
          </p:nvPr>
        </p:nvSpPr>
        <p:spPr>
          <a:xfrm>
            <a:off x="311700" y="2150850"/>
            <a:ext cx="8520600" cy="841800"/>
          </a:xfrm>
          <a:prstGeom prst="rect">
            <a:avLst/>
          </a:prstGeom>
        </p:spPr>
        <p:txBody>
          <a:bodyPr spcFirstLastPara="1" wrap="square" lIns="92475" tIns="92475" rIns="92475" bIns="92475" anchor="ctr" anchorCtr="0">
            <a:noAutofit/>
          </a:bodyPr>
          <a:lstStyle/>
          <a:p>
            <a:pPr marL="0" lvl="0" indent="0" algn="ctr" rtl="0">
              <a:spcBef>
                <a:spcPts val="0"/>
              </a:spcBef>
              <a:spcAft>
                <a:spcPts val="0"/>
              </a:spcAft>
              <a:buNone/>
            </a:pPr>
            <a:r>
              <a:rPr lang="fr"/>
              <a:t>Direction sonore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Rythme du jeu</a:t>
            </a:r>
            <a:endParaRPr/>
          </a:p>
        </p:txBody>
      </p:sp>
      <p:sp>
        <p:nvSpPr>
          <p:cNvPr id="339" name="Google Shape;339;p54"/>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pouvons diviser notre jeu en 2 grandes phases composées de plusieures petites phases : il s’agit de la phase de Négociation et de la phase de Combat. Cependant, en terme de rythme, les deux phases sont différentes car leur importance ainsi que leur durée le sont aussi. </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En effet, l’action principale de notre projet se situe durant la phase de négociation et d’achat entre les joueurs. Il s’agit de la phase la plus intensive, avec les joueurs qui débattent et communiquent entre eux. Ainsi, c’est la voix des participants qui va générer le rythme durant cette phase.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Pendant la phase de combat, le rythme est généré autrement. en effet, il s’agit d’une phase plutôt passive pour les joueurs “Managers” car le combat est généré automatiquement. Ici, ce sont les bruitages et feedbacks sonore qui vont générer ici le rythme.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Le but est de faire en sorte que la phase de combat se déroule rapidement afin de repasser sur le temps d’interaction entre les joueurs et ainsi relancer le flow du jeu.</a:t>
            </a:r>
            <a:endParaRPr sz="14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Position du son dans le gameplay</a:t>
            </a:r>
            <a:endParaRPr/>
          </a:p>
        </p:txBody>
      </p:sp>
      <p:sp>
        <p:nvSpPr>
          <p:cNvPr id="345" name="Google Shape;345;p55"/>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Dans notre projet, le son principale provient de la voix des joueurs car étant qu’il s’agit d’un jeu tourné autour du marchandage et de la négociation, les joueurs doivent communiquer entre eux avec d’échanger des informations. La voix a ici toute son importance car elle intervient durant la phase principale du jeu : celle de l’achat d’équipement et de la négociation entre les joueurs. Ainsi durant ce temps, il n’y a que peu de sons qui viennent perturber ce moment hormis ceux des confirmations d’achat et la validation de l’équipement dans le système.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Ici, les sons interviennent comme indicateur de l’état du système et servent à annoncer aux joueurs dans quelle phases ils se situent.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 combat est complètement numérisé et sert surtout de support au calcul de dégâts. Ainsi, nous avons beaucoup de FX et feedbacks sonore qui doivent clairement indiquer aux joueurs dans quelles stades du combats ils se trouvent. A cela viennent s’ajouter des sons qui sont spécifiques aux monstres, notamment leurs cris, et qui permettent eux aussi de séparer le combat en plusieurs moment en indiquant leur état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Apparition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Attaque</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Dégât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Mort</a:t>
            </a:r>
            <a:endParaRPr sz="14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Sons et jeu</a:t>
            </a:r>
            <a:endParaRPr/>
          </a:p>
        </p:txBody>
      </p:sp>
      <p:sp>
        <p:nvSpPr>
          <p:cNvPr id="351" name="Google Shape;351;p56"/>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Afin de mieux différencier les deux étapes dans notre jeu, nous avons aussi utilisé les sons.</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effet, les sons utilisés pour démarquer les phases de jeux reposent sur des instruments physiques et simples - on entend ici des instruments qui peuvent être facilement créé et utilisable mais aussi qui font sens avec le côté “tribale” lié à la notion d’arène comme des percussions  et instruments à vents : percussions de cloche pour les phases de négociation, trompe et cor pour les phases de combat. A cela, nous avons ajouté un autre son physique durant la vente : un coup de marteau qui va confirmer une vente. On reprend un peu la symbolique du coup qui conclut une vente aux enchère, afin de clairement symboliser la validation d’un achat.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Les sons numériques sont uniquement utilisés pour les éléments faisant appel à une technologie plus avancé comme les robots et les bipeurs de cartes. Cela permet de créer un contraste fort et surtout deux ambiances différentes : les sons physiques sont liés au côté simple et rapide de la phase de négociation ou les joueurs parlent en eux sans faire appel à d’autres outils; et les sons numériques sont liés au système.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somme, tous les sons liés aux joueurs sont des sons physiques et qui sont simples, représentant le côté bruyant du camp des joueurs tandis que les sons liés aux monstres et système sont eux numériques et évolués, liés au support numérique.</a:t>
            </a:r>
            <a:endParaRPr sz="14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55"/>
        <p:cNvGrpSpPr/>
        <p:nvPr/>
      </p:nvGrpSpPr>
      <p:grpSpPr>
        <a:xfrm>
          <a:off x="0" y="0"/>
          <a:ext cx="0" cy="0"/>
          <a:chOff x="0" y="0"/>
          <a:chExt cx="0" cy="0"/>
        </a:xfrm>
      </p:grpSpPr>
      <p:sp>
        <p:nvSpPr>
          <p:cNvPr id="356" name="Google Shape;356;p57"/>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Musique d’ambiance et thème</a:t>
            </a:r>
            <a:endParaRPr/>
          </a:p>
        </p:txBody>
      </p:sp>
      <p:sp>
        <p:nvSpPr>
          <p:cNvPr id="357" name="Google Shape;357;p57"/>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avons fait le choix de ne pas intégrer de musique dans notre jeu. En effet, quelque soit les phases de jeu, les sons et feedbacks sonores suffisent à créer une ambiance musicale sans avoir à en rajouter.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Ainsi, dans la phase de négociation ce sont les échanges verbaux entre les joueurs qui vont créer le fond sonore tandis que pour la phase de combat, ce sont les bruitages, feedbacks et ambiance sonore, le tout appuyé par les commentaires des joueurs, qui vont créer une sorte de musique et sonorité</a:t>
            </a:r>
            <a:endParaRPr sz="14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Monstres</a:t>
            </a:r>
            <a:endParaRPr/>
          </a:p>
        </p:txBody>
      </p:sp>
      <p:sp>
        <p:nvSpPr>
          <p:cNvPr id="363" name="Google Shape;363;p58"/>
          <p:cNvSpPr txBox="1">
            <a:spLocks noGrp="1"/>
          </p:cNvSpPr>
          <p:nvPr>
            <p:ph type="body" idx="1"/>
          </p:nvPr>
        </p:nvSpPr>
        <p:spPr>
          <a:xfrm>
            <a:off x="311700" y="1278150"/>
            <a:ext cx="82935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Char char="●"/>
            </a:pPr>
            <a:r>
              <a:rPr lang="fr" sz="1200" b="1">
                <a:solidFill>
                  <a:srgbClr val="FF0000"/>
                </a:solidFill>
              </a:rPr>
              <a:t>Rugissement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invocation</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fort et puissant, tonalité haute</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apparaît sur le terrain</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mort</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faible, tonalité basse, déclinant</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dès que le monstre meurt</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Combat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Attaque </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lourd objet métallique contre un autre objet, percussion</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attaque</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Blessure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coup contre une paroi en métal</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prend un coup</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Autre</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Ronronnement machine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de machinerie, surtout moteur et pistons</a:t>
            </a:r>
            <a:endParaRPr sz="1100">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Se lance en continue quand le monstre est présent sur le terrain</a:t>
            </a:r>
            <a:endParaRPr sz="14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Bruitages</a:t>
            </a:r>
            <a:endParaRPr/>
          </a:p>
        </p:txBody>
      </p:sp>
      <p:sp>
        <p:nvSpPr>
          <p:cNvPr id="369" name="Google Shape;369;p59"/>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a:solidFill>
                  <a:srgbClr val="FF0000"/>
                </a:solidFill>
                <a:latin typeface="Arial"/>
                <a:ea typeface="Arial"/>
                <a:cs typeface="Arial"/>
                <a:sym typeface="Arial"/>
              </a:rPr>
              <a:t>Système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Début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Quelque chose de triomphant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lance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Fin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termine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positive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positif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validée par le système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négative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négatif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refusée par le système</a:t>
            </a:r>
            <a:endParaRPr sz="1200" b="1">
              <a:solidFill>
                <a:srgbClr val="FF0000"/>
              </a:solidFill>
            </a:endParaRPr>
          </a:p>
        </p:txBody>
      </p:sp>
      <p:sp>
        <p:nvSpPr>
          <p:cNvPr id="370" name="Google Shape;370;p59"/>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0" lvl="0" indent="457200" algn="just" rtl="0">
              <a:spcBef>
                <a:spcPts val="0"/>
              </a:spcBef>
              <a:spcAft>
                <a:spcPts val="0"/>
              </a:spcAft>
              <a:buNone/>
            </a:pPr>
            <a:r>
              <a:rPr lang="fr" sz="1100">
                <a:solidFill>
                  <a:schemeClr val="dk1"/>
                </a:solidFill>
                <a:latin typeface="Courier New"/>
                <a:ea typeface="Courier New"/>
                <a:cs typeface="Courier New"/>
                <a:sym typeface="Courier New"/>
              </a:rPr>
              <a:t>o</a:t>
            </a: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Insertion carte</a:t>
            </a:r>
            <a:endParaRPr sz="1100" b="1">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insérée dans le lecteur</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Confirmation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Bip de confirmation, style beeper dans les super marchés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machine lit le code barre de la carte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Retirage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retirée du lecteur</a:t>
            </a:r>
            <a:endParaRPr sz="1200" b="1">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74"/>
        <p:cNvGrpSpPr/>
        <p:nvPr/>
      </p:nvGrpSpPr>
      <p:grpSpPr>
        <a:xfrm>
          <a:off x="0" y="0"/>
          <a:ext cx="0" cy="0"/>
          <a:chOff x="0" y="0"/>
          <a:chExt cx="0" cy="0"/>
        </a:xfrm>
      </p:grpSpPr>
      <p:sp>
        <p:nvSpPr>
          <p:cNvPr id="375" name="Google Shape;375;p6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Bruitages</a:t>
            </a:r>
            <a:endParaRPr/>
          </a:p>
        </p:txBody>
      </p:sp>
      <p:sp>
        <p:nvSpPr>
          <p:cNvPr id="376" name="Google Shape;376;p60"/>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dirty="0">
                <a:solidFill>
                  <a:srgbClr val="FF0000"/>
                </a:solidFill>
                <a:latin typeface="Arial"/>
                <a:ea typeface="Arial"/>
                <a:cs typeface="Arial"/>
                <a:sym typeface="Arial"/>
              </a:rPr>
              <a:t>Combat</a:t>
            </a:r>
            <a:endParaRPr sz="1200" b="1" dirty="0">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Début du combat</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de début de combat</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Son avec trompette/cor de chasse</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 combat se lance</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Victoire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triomphant pour célébrer la victoire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remportent le combat</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Défaite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triste pour annoncer la défaite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perdent le combat</a:t>
            </a:r>
            <a:endParaRPr sz="1200" b="1" dirty="0">
              <a:solidFill>
                <a:srgbClr val="FF0000"/>
              </a:solidFill>
              <a:latin typeface="Arial"/>
              <a:ea typeface="Arial"/>
              <a:cs typeface="Arial"/>
              <a:sym typeface="Arial"/>
            </a:endParaRPr>
          </a:p>
        </p:txBody>
      </p:sp>
      <p:sp>
        <p:nvSpPr>
          <p:cNvPr id="377" name="Google Shape;377;p60"/>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Apparition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numérisation</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Style scanner ou imprimante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Pendant que le monstre est en train d'apparaître sur le terrain</a:t>
            </a:r>
            <a:endParaRPr sz="1100">
              <a:solidFill>
                <a:schemeClr val="dk1"/>
              </a:solidFill>
              <a:latin typeface="Arial"/>
              <a:ea typeface="Arial"/>
              <a:cs typeface="Arial"/>
              <a:sym typeface="Arial"/>
            </a:endParaRPr>
          </a:p>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Mort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Chute d’un objet lourd/métallique sur le sol</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monstre est battu par les joueurs</a:t>
            </a:r>
            <a:endParaRPr sz="1100">
              <a:solidFill>
                <a:schemeClr val="dk1"/>
              </a:solidFill>
              <a:latin typeface="Arial"/>
              <a:ea typeface="Arial"/>
              <a:cs typeface="Arial"/>
              <a:sym typeface="Arial"/>
            </a:endParaRPr>
          </a:p>
          <a:p>
            <a:pPr marL="0" lvl="0" indent="0" algn="just" rtl="0">
              <a:spcBef>
                <a:spcPts val="1200"/>
              </a:spcBef>
              <a:spcAft>
                <a:spcPts val="0"/>
              </a:spcAft>
              <a:buNone/>
            </a:pPr>
            <a:endParaRPr sz="1100">
              <a:solidFill>
                <a:schemeClr val="dk1"/>
              </a:solidFill>
              <a:latin typeface="Arial"/>
              <a:ea typeface="Arial"/>
              <a:cs typeface="Arial"/>
              <a:sym typeface="Arial"/>
            </a:endParaRPr>
          </a:p>
          <a:p>
            <a:pPr marL="457200" lvl="0" indent="-298450" algn="just" rtl="0">
              <a:spcBef>
                <a:spcPts val="1200"/>
              </a:spcBef>
              <a:spcAft>
                <a:spcPts val="0"/>
              </a:spcAft>
              <a:buClr>
                <a:srgbClr val="FF0000"/>
              </a:buClr>
              <a:buSzPts val="1100"/>
              <a:buFont typeface="Arial"/>
              <a:buChar char="●"/>
            </a:pPr>
            <a:r>
              <a:rPr lang="fr" sz="1200" b="1">
                <a:solidFill>
                  <a:srgbClr val="FF0000"/>
                </a:solidFill>
                <a:latin typeface="Arial"/>
                <a:ea typeface="Arial"/>
                <a:cs typeface="Arial"/>
                <a:sym typeface="Arial"/>
              </a:rPr>
              <a:t>Boutique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Confirmation achat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bruit de caisse enregistreuse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un joueur achète un article</a:t>
            </a:r>
            <a:endParaRPr sz="1100">
              <a:solidFill>
                <a:schemeClr val="dk1"/>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81"/>
        <p:cNvGrpSpPr/>
        <p:nvPr/>
      </p:nvGrpSpPr>
      <p:grpSpPr>
        <a:xfrm>
          <a:off x="0" y="0"/>
          <a:ext cx="0" cy="0"/>
          <a:chOff x="0" y="0"/>
          <a:chExt cx="0" cy="0"/>
        </a:xfrm>
      </p:grpSpPr>
      <p:sp>
        <p:nvSpPr>
          <p:cNvPr id="382" name="Google Shape;382;p6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Sons ambiances</a:t>
            </a:r>
            <a:endParaRPr/>
          </a:p>
        </p:txBody>
      </p:sp>
      <p:sp>
        <p:nvSpPr>
          <p:cNvPr id="383" name="Google Shape;383;p61"/>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914400" lvl="1" indent="-298450" algn="l" rtl="0">
              <a:spcBef>
                <a:spcPts val="120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Foule normale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foule en arrière-plan</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Se joue en boucle durant les combats</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victoire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Cris et hurlements de hourra</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Déclencheur : Se joue quand les joueurs remportent le combat</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défaite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Hurlement et hués moqueurs</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Déclencheur : Se joue quand les joueurs perdent le combat</a:t>
            </a:r>
            <a:endParaRPr sz="1100" b="1">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87"/>
        <p:cNvGrpSpPr/>
        <p:nvPr/>
      </p:nvGrpSpPr>
      <p:grpSpPr>
        <a:xfrm>
          <a:off x="0" y="0"/>
          <a:ext cx="0" cy="0"/>
          <a:chOff x="0" y="0"/>
          <a:chExt cx="0" cy="0"/>
        </a:xfrm>
      </p:grpSpPr>
      <p:sp>
        <p:nvSpPr>
          <p:cNvPr id="388" name="Google Shape;388;p6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Inspiration sonores</a:t>
            </a:r>
            <a:endParaRPr/>
          </a:p>
        </p:txBody>
      </p:sp>
      <p:sp>
        <p:nvSpPr>
          <p:cNvPr id="389" name="Google Shape;389;p62"/>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monstres, nous nous inspirons d’exemples de monstres mécaniques. Dans Horizon Zero Down, les concepteurs ont créé les bruits et rugissement des dinosaures en mixant ensemble des bruits de machine, d’animaux et de dinosaures. Dans Metal Gear Solid, on retrouve la même idée : le metal gear Rex pousse un rugissement issue d’un mix entre le bruit du t-rex et d’un machine.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notre projet, nous avons pris des outils et machines industriels et modifier le pitch, la tonalité et la rythmique afin de les transformer en rugissement mecanique. Nous avons aussi ajouté des petits bruits de pistons et de moteurs tant que le monstre est présent sur le terrain afin de symboliser de manière sonore qu’il est vivant et que son corps fonctionne. Pour représenter les attaques, le mieux est de représenter ça sous la forme d’un bruit sourd et puissant, généralement une pièce de machine frappant quelque chose, comme un marteau piqueur, un marteau-pilon ou bien une presse hydraulique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Quand le monstre apparaît sur le terrain, nous pourrions nous inspirer de Pokémon et du principe que dans un combat de pokémons, quand celui-ci apparaît sur le terrain, il pousse son cri, symbolisant par le son que c’est ce pokémon en particulier qui vient de sortir et pas un autre. De plus, quand le pokémon est ko, il sort du terrain en refaisant son cri mais avec une tonalité en dessous.</a:t>
            </a:r>
            <a:endParaRPr sz="1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 dirty="0"/>
              <a:t>Fiche d’identité</a:t>
            </a:r>
            <a:endParaRPr dirty="0"/>
          </a:p>
        </p:txBody>
      </p:sp>
      <p:grpSp>
        <p:nvGrpSpPr>
          <p:cNvPr id="16" name="Groupe 15">
            <a:extLst>
              <a:ext uri="{FF2B5EF4-FFF2-40B4-BE49-F238E27FC236}">
                <a16:creationId xmlns:a16="http://schemas.microsoft.com/office/drawing/2014/main" id="{7DC35FE4-23C0-4F66-A453-E4505E1426CE}"/>
              </a:ext>
            </a:extLst>
          </p:cNvPr>
          <p:cNvGrpSpPr/>
          <p:nvPr/>
        </p:nvGrpSpPr>
        <p:grpSpPr>
          <a:xfrm>
            <a:off x="810858" y="876199"/>
            <a:ext cx="2747633" cy="1857376"/>
            <a:chOff x="6084667" y="876199"/>
            <a:chExt cx="2747633" cy="1857376"/>
          </a:xfrm>
        </p:grpSpPr>
        <p:sp>
          <p:nvSpPr>
            <p:cNvPr id="5" name="Google Shape;125;p29">
              <a:extLst>
                <a:ext uri="{FF2B5EF4-FFF2-40B4-BE49-F238E27FC236}">
                  <a16:creationId xmlns:a16="http://schemas.microsoft.com/office/drawing/2014/main" id="{4C48C390-2342-463E-8888-FB64B2239D7D}"/>
                </a:ext>
              </a:extLst>
            </p:cNvPr>
            <p:cNvSpPr txBox="1">
              <a:spLocks/>
            </p:cNvSpPr>
            <p:nvPr/>
          </p:nvSpPr>
          <p:spPr>
            <a:xfrm>
              <a:off x="6084667" y="876199"/>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Piliers de gameplay</a:t>
              </a:r>
            </a:p>
          </p:txBody>
        </p:sp>
        <p:sp>
          <p:nvSpPr>
            <p:cNvPr id="7" name="Google Shape;125;p29">
              <a:extLst>
                <a:ext uri="{FF2B5EF4-FFF2-40B4-BE49-F238E27FC236}">
                  <a16:creationId xmlns:a16="http://schemas.microsoft.com/office/drawing/2014/main" id="{E4266965-3F52-46A5-BF86-823B45CB91BC}"/>
                </a:ext>
              </a:extLst>
            </p:cNvPr>
            <p:cNvSpPr txBox="1">
              <a:spLocks/>
            </p:cNvSpPr>
            <p:nvPr/>
          </p:nvSpPr>
          <p:spPr>
            <a:xfrm>
              <a:off x="6084667" y="2375723"/>
              <a:ext cx="1104706"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Marchandage</a:t>
              </a:r>
            </a:p>
          </p:txBody>
        </p:sp>
        <p:pic>
          <p:nvPicPr>
            <p:cNvPr id="3" name="Image 2" descr="Une image contenant dessin&#10;&#10;Description générée automatiquement">
              <a:extLst>
                <a:ext uri="{FF2B5EF4-FFF2-40B4-BE49-F238E27FC236}">
                  <a16:creationId xmlns:a16="http://schemas.microsoft.com/office/drawing/2014/main" id="{73149748-BF80-409F-BFC9-9E3AE2E97D3C}"/>
                </a:ext>
              </a:extLst>
            </p:cNvPr>
            <p:cNvPicPr>
              <a:picLocks noChangeAspect="1"/>
            </p:cNvPicPr>
            <p:nvPr/>
          </p:nvPicPr>
          <p:blipFill>
            <a:blip r:embed="rId3"/>
            <a:stretch>
              <a:fillRect/>
            </a:stretch>
          </p:blipFill>
          <p:spPr>
            <a:xfrm>
              <a:off x="7663436" y="1576847"/>
              <a:ext cx="833108" cy="748496"/>
            </a:xfrm>
            <a:prstGeom prst="rect">
              <a:avLst/>
            </a:prstGeom>
            <a:effectLst>
              <a:outerShdw blurRad="50800" dist="38100" dir="5400000" algn="t" rotWithShape="0">
                <a:prstClr val="black">
                  <a:alpha val="40000"/>
                </a:prstClr>
              </a:outerShdw>
            </a:effectLst>
          </p:spPr>
        </p:pic>
        <p:pic>
          <p:nvPicPr>
            <p:cNvPr id="6" name="Image 5" descr="Une image contenant dessin&#10;&#10;Description générée automatiquement">
              <a:extLst>
                <a:ext uri="{FF2B5EF4-FFF2-40B4-BE49-F238E27FC236}">
                  <a16:creationId xmlns:a16="http://schemas.microsoft.com/office/drawing/2014/main" id="{A295D23E-1B0A-4E64-B0D7-AFF455ABC15F}"/>
                </a:ext>
              </a:extLst>
            </p:cNvPr>
            <p:cNvPicPr>
              <a:picLocks noChangeAspect="1"/>
            </p:cNvPicPr>
            <p:nvPr/>
          </p:nvPicPr>
          <p:blipFill>
            <a:blip r:embed="rId4"/>
            <a:stretch>
              <a:fillRect/>
            </a:stretch>
          </p:blipFill>
          <p:spPr>
            <a:xfrm>
              <a:off x="6274836" y="1576847"/>
              <a:ext cx="724368" cy="754412"/>
            </a:xfrm>
            <a:prstGeom prst="rect">
              <a:avLst/>
            </a:prstGeom>
            <a:effectLst>
              <a:outerShdw blurRad="50800" dist="38100" dir="5400000" algn="t" rotWithShape="0">
                <a:prstClr val="black">
                  <a:alpha val="40000"/>
                </a:prstClr>
              </a:outerShdw>
            </a:effectLst>
          </p:spPr>
        </p:pic>
        <p:sp>
          <p:nvSpPr>
            <p:cNvPr id="12" name="Google Shape;125;p29">
              <a:extLst>
                <a:ext uri="{FF2B5EF4-FFF2-40B4-BE49-F238E27FC236}">
                  <a16:creationId xmlns:a16="http://schemas.microsoft.com/office/drawing/2014/main" id="{762B6006-9A56-47F2-AB7B-EB1D8861E57B}"/>
                </a:ext>
              </a:extLst>
            </p:cNvPr>
            <p:cNvSpPr txBox="1">
              <a:spLocks/>
            </p:cNvSpPr>
            <p:nvPr/>
          </p:nvSpPr>
          <p:spPr>
            <a:xfrm>
              <a:off x="7327680" y="2375722"/>
              <a:ext cx="1504620"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Gestion / Stratégie</a:t>
              </a:r>
            </a:p>
          </p:txBody>
        </p:sp>
      </p:grpSp>
      <p:sp>
        <p:nvSpPr>
          <p:cNvPr id="19" name="Espace réservé du texte 10">
            <a:extLst>
              <a:ext uri="{FF2B5EF4-FFF2-40B4-BE49-F238E27FC236}">
                <a16:creationId xmlns:a16="http://schemas.microsoft.com/office/drawing/2014/main" id="{787800EF-5026-4C23-AA80-41423100F5C4}"/>
              </a:ext>
            </a:extLst>
          </p:cNvPr>
          <p:cNvSpPr txBox="1">
            <a:spLocks/>
          </p:cNvSpPr>
          <p:nvPr/>
        </p:nvSpPr>
        <p:spPr>
          <a:xfrm>
            <a:off x="311700" y="2982625"/>
            <a:ext cx="3745950" cy="14430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r>
              <a:rPr lang="fr-FR" sz="1400" b="1" dirty="0"/>
              <a:t>Joueurs: </a:t>
            </a:r>
            <a:r>
              <a:rPr lang="fr-FR" sz="1400" dirty="0"/>
              <a:t>4 joueurs. 2 Marchands et 2 Managers.</a:t>
            </a:r>
          </a:p>
          <a:p>
            <a:endParaRPr lang="fr-FR" sz="1000" b="1" dirty="0"/>
          </a:p>
          <a:p>
            <a:r>
              <a:rPr lang="fr-FR" sz="1400" b="1" dirty="0" err="1"/>
              <a:t>Materiel</a:t>
            </a:r>
            <a:r>
              <a:rPr lang="fr-FR" sz="1400" b="1" dirty="0"/>
              <a:t>: </a:t>
            </a:r>
            <a:r>
              <a:rPr lang="fr-FR" sz="1400" dirty="0"/>
              <a:t>80 cartes équipement, 10 cartes aventurier, 2 cartes prêt, 2 téléphones, 1 écran</a:t>
            </a:r>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5079206" y="1375929"/>
            <a:ext cx="3745950" cy="23574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buNone/>
            </a:pPr>
            <a:r>
              <a:rPr lang="fr-FR" sz="1400" dirty="0"/>
              <a:t>Les joueurs sont répartis en 2 rôles : les Marchands et les Managers. </a:t>
            </a:r>
          </a:p>
          <a:p>
            <a:pPr marL="114300" indent="0" algn="just">
              <a:buNone/>
            </a:pPr>
            <a:endParaRPr lang="fr-FR" sz="1400" dirty="0"/>
          </a:p>
          <a:p>
            <a:pPr algn="just"/>
            <a:r>
              <a:rPr lang="fr-FR" sz="1400" b="1" dirty="0"/>
              <a:t>Les Managers </a:t>
            </a:r>
            <a:r>
              <a:rPr lang="fr-FR" sz="1400" dirty="0"/>
              <a:t>envoient des aventuriers combattre des monstres. Vaincre des monstres leur rapporte des points, leur objectif est d’obtenir plus de points de que l’autre Manager.</a:t>
            </a:r>
            <a:br>
              <a:rPr lang="fr-FR" sz="1400" dirty="0"/>
            </a:br>
            <a:endParaRPr lang="fr-FR" sz="1400" dirty="0"/>
          </a:p>
          <a:p>
            <a:pPr algn="just"/>
            <a:r>
              <a:rPr lang="fr-FR" sz="1400" b="1" dirty="0"/>
              <a:t>Les Marchands </a:t>
            </a:r>
            <a:r>
              <a:rPr lang="fr-FR" sz="1400" dirty="0"/>
              <a:t>ont accès à des cartes équipements utilisés par les Managers. Ils peuvent en acheter puis les revendre aux Managers. Leur objectif est d’accumuler plus d’argent que l’autre Marchant.</a:t>
            </a:r>
          </a:p>
        </p:txBody>
      </p:sp>
      <p:sp>
        <p:nvSpPr>
          <p:cNvPr id="24" name="Google Shape;125;p29">
            <a:extLst>
              <a:ext uri="{FF2B5EF4-FFF2-40B4-BE49-F238E27FC236}">
                <a16:creationId xmlns:a16="http://schemas.microsoft.com/office/drawing/2014/main" id="{723C4A3E-3ACD-4FCC-9C0B-BC45F0EDB29C}"/>
              </a:ext>
            </a:extLst>
          </p:cNvPr>
          <p:cNvSpPr txBox="1">
            <a:spLocks/>
          </p:cNvSpPr>
          <p:nvPr/>
        </p:nvSpPr>
        <p:spPr>
          <a:xfrm>
            <a:off x="5709168" y="882880"/>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Pitch</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93"/>
        <p:cNvGrpSpPr/>
        <p:nvPr/>
      </p:nvGrpSpPr>
      <p:grpSpPr>
        <a:xfrm>
          <a:off x="0" y="0"/>
          <a:ext cx="0" cy="0"/>
          <a:chOff x="0" y="0"/>
          <a:chExt cx="0" cy="0"/>
        </a:xfrm>
      </p:grpSpPr>
      <p:sp>
        <p:nvSpPr>
          <p:cNvPr id="394" name="Google Shape;394;p63"/>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Inspiration sonores</a:t>
            </a:r>
            <a:endParaRPr/>
          </a:p>
        </p:txBody>
      </p:sp>
      <p:sp>
        <p:nvSpPr>
          <p:cNvPr id="395" name="Google Shape;395;p63"/>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sons annonçant le début et la fin des phases de négociation, nous nous sommes inspirés de la cloche de Wall Street qui annonce l’ouverture et la fermeture des marchés. Cela crée ainsi une sorte de lien entre l’ancien et le nouveau monde, lié à l’argent et aux transactions financières. Nous nous sommes donc inspiré de sons de clochettes et gongs, dont l’intensité représente une étape : les clochettes légères annoncent le début, le gong annonce la fin de la phase.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les sons annonçant les combats, nous avons cherché a reproduire les sons de trompes des arènes de gladiateur, quelque chose de puissant et épique, qui puisse être entendu facilement. Ainsi, nous avons cherché du côté des cors de chasse, des cornes de brumes des bateaux et des grandes trompes issus d’univers tel que le Seigneur des Anneaux.</a:t>
            </a:r>
            <a:endParaRPr sz="14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99"/>
        <p:cNvGrpSpPr/>
        <p:nvPr/>
      </p:nvGrpSpPr>
      <p:grpSpPr>
        <a:xfrm>
          <a:off x="0" y="0"/>
          <a:ext cx="0" cy="0"/>
          <a:chOff x="0" y="0"/>
          <a:chExt cx="0" cy="0"/>
        </a:xfrm>
      </p:grpSpPr>
      <p:sp>
        <p:nvSpPr>
          <p:cNvPr id="400" name="Google Shape;400;p6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Monstres</a:t>
            </a:r>
            <a:endParaRPr/>
          </a:p>
        </p:txBody>
      </p:sp>
      <p:sp>
        <p:nvSpPr>
          <p:cNvPr id="401" name="Google Shape;401;p64"/>
          <p:cNvSpPr txBox="1">
            <a:spLocks noGrp="1"/>
          </p:cNvSpPr>
          <p:nvPr>
            <p:ph type="body" idx="1"/>
          </p:nvPr>
        </p:nvSpPr>
        <p:spPr>
          <a:xfrm>
            <a:off x="474688" y="3593100"/>
            <a:ext cx="4192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Horizon Zero Dawn </a:t>
            </a:r>
            <a:r>
              <a:rPr lang="fr" sz="1200">
                <a:solidFill>
                  <a:schemeClr val="dk1"/>
                </a:solidFill>
              </a:rPr>
              <a:t>- Guerrilla Games</a:t>
            </a:r>
            <a:endParaRPr sz="1200"/>
          </a:p>
        </p:txBody>
      </p:sp>
      <p:sp>
        <p:nvSpPr>
          <p:cNvPr id="402" name="Google Shape;402;p64"/>
          <p:cNvSpPr txBox="1">
            <a:spLocks noGrp="1"/>
          </p:cNvSpPr>
          <p:nvPr>
            <p:ph type="body" idx="1"/>
          </p:nvPr>
        </p:nvSpPr>
        <p:spPr>
          <a:xfrm>
            <a:off x="474663" y="4010875"/>
            <a:ext cx="41922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Sound Design de Horizon : </a:t>
            </a:r>
            <a:r>
              <a:rPr lang="fr" sz="1100" u="sng">
                <a:solidFill>
                  <a:srgbClr val="1155CC"/>
                </a:solidFill>
                <a:hlinkClick r:id="rId3"/>
              </a:rPr>
              <a:t>https://www.youtube.com/watch?v=SIAmi88akl0</a:t>
            </a:r>
            <a:endParaRPr sz="1200"/>
          </a:p>
        </p:txBody>
      </p:sp>
      <p:sp>
        <p:nvSpPr>
          <p:cNvPr id="403" name="Google Shape;403;p64"/>
          <p:cNvSpPr txBox="1">
            <a:spLocks noGrp="1"/>
          </p:cNvSpPr>
          <p:nvPr>
            <p:ph type="body" idx="1"/>
          </p:nvPr>
        </p:nvSpPr>
        <p:spPr>
          <a:xfrm>
            <a:off x="5140663" y="3593100"/>
            <a:ext cx="35286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Metal Gear Rex et Ray -</a:t>
            </a:r>
            <a:r>
              <a:rPr lang="fr" sz="1200" i="1">
                <a:solidFill>
                  <a:schemeClr val="dk1"/>
                </a:solidFill>
              </a:rPr>
              <a:t> Metal Gear Solid</a:t>
            </a:r>
            <a:r>
              <a:rPr lang="fr" sz="1200">
                <a:solidFill>
                  <a:schemeClr val="dk1"/>
                </a:solidFill>
              </a:rPr>
              <a:t> - Konami</a:t>
            </a:r>
            <a:endParaRPr sz="1200"/>
          </a:p>
        </p:txBody>
      </p:sp>
      <p:sp>
        <p:nvSpPr>
          <p:cNvPr id="404" name="Google Shape;404;p64"/>
          <p:cNvSpPr txBox="1">
            <a:spLocks noGrp="1"/>
          </p:cNvSpPr>
          <p:nvPr>
            <p:ph type="body" idx="1"/>
          </p:nvPr>
        </p:nvSpPr>
        <p:spPr>
          <a:xfrm>
            <a:off x="5140663" y="4010875"/>
            <a:ext cx="35286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Hurlement metal gear rex et ray : </a:t>
            </a:r>
            <a:r>
              <a:rPr lang="fr" sz="1100" u="sng">
                <a:solidFill>
                  <a:srgbClr val="1155CC"/>
                </a:solidFill>
                <a:hlinkClick r:id="rId4"/>
              </a:rPr>
              <a:t>https://www.youtube.com/watch?v=wA02xxwaOH8</a:t>
            </a:r>
            <a:endParaRPr sz="1200"/>
          </a:p>
        </p:txBody>
      </p:sp>
      <p:pic>
        <p:nvPicPr>
          <p:cNvPr id="405" name="Google Shape;405;p64"/>
          <p:cNvPicPr preferRelativeResize="0"/>
          <p:nvPr/>
        </p:nvPicPr>
        <p:blipFill>
          <a:blip r:embed="rId5">
            <a:alphaModFix/>
          </a:blip>
          <a:stretch>
            <a:fillRect/>
          </a:stretch>
        </p:blipFill>
        <p:spPr>
          <a:xfrm>
            <a:off x="474688" y="1431775"/>
            <a:ext cx="4192101" cy="2096050"/>
          </a:xfrm>
          <a:prstGeom prst="rect">
            <a:avLst/>
          </a:prstGeom>
          <a:noFill/>
          <a:ln w="9525" cap="flat" cmpd="sng">
            <a:solidFill>
              <a:srgbClr val="000000"/>
            </a:solidFill>
            <a:prstDash val="solid"/>
            <a:round/>
            <a:headEnd type="none" w="sm" len="sm"/>
            <a:tailEnd type="none" w="sm" len="sm"/>
          </a:ln>
        </p:spPr>
      </p:pic>
      <p:pic>
        <p:nvPicPr>
          <p:cNvPr id="406" name="Google Shape;406;p64"/>
          <p:cNvPicPr preferRelativeResize="0"/>
          <p:nvPr/>
        </p:nvPicPr>
        <p:blipFill>
          <a:blip r:embed="rId6">
            <a:alphaModFix/>
          </a:blip>
          <a:stretch>
            <a:fillRect/>
          </a:stretch>
        </p:blipFill>
        <p:spPr>
          <a:xfrm>
            <a:off x="5140662" y="1431775"/>
            <a:ext cx="3528674"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410"/>
        <p:cNvGrpSpPr/>
        <p:nvPr/>
      </p:nvGrpSpPr>
      <p:grpSpPr>
        <a:xfrm>
          <a:off x="0" y="0"/>
          <a:ext cx="0" cy="0"/>
          <a:chOff x="0" y="0"/>
          <a:chExt cx="0" cy="0"/>
        </a:xfrm>
      </p:grpSpPr>
      <p:sp>
        <p:nvSpPr>
          <p:cNvPr id="411" name="Google Shape;411;p6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Bruits mécaniques</a:t>
            </a:r>
            <a:endParaRPr/>
          </a:p>
        </p:txBody>
      </p:sp>
      <p:sp>
        <p:nvSpPr>
          <p:cNvPr id="412" name="Google Shape;412;p65"/>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Zone industrielle</a:t>
            </a:r>
            <a:endParaRPr sz="1200"/>
          </a:p>
        </p:txBody>
      </p:sp>
      <p:sp>
        <p:nvSpPr>
          <p:cNvPr id="413" name="Google Shape;413;p65"/>
          <p:cNvSpPr txBox="1">
            <a:spLocks noGrp="1"/>
          </p:cNvSpPr>
          <p:nvPr>
            <p:ph type="body" idx="1"/>
          </p:nvPr>
        </p:nvSpPr>
        <p:spPr>
          <a:xfrm>
            <a:off x="172175"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Ambiance usine : </a:t>
            </a:r>
            <a:r>
              <a:rPr lang="fr" sz="1100" u="sng">
                <a:solidFill>
                  <a:srgbClr val="1155CC"/>
                </a:solidFill>
                <a:hlinkClick r:id="rId3"/>
              </a:rPr>
              <a:t>https://www.youtube.com/watch?v=UjnFRp7vtVM</a:t>
            </a:r>
            <a:endParaRPr sz="1100">
              <a:solidFill>
                <a:schemeClr val="dk1"/>
              </a:solidFill>
            </a:endParaRPr>
          </a:p>
        </p:txBody>
      </p:sp>
      <p:sp>
        <p:nvSpPr>
          <p:cNvPr id="414" name="Google Shape;414;p65"/>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Ambiance industrielle</a:t>
            </a:r>
            <a:endParaRPr sz="1200"/>
          </a:p>
        </p:txBody>
      </p:sp>
      <p:sp>
        <p:nvSpPr>
          <p:cNvPr id="415" name="Google Shape;415;p65"/>
          <p:cNvSpPr txBox="1">
            <a:spLocks noGrp="1"/>
          </p:cNvSpPr>
          <p:nvPr>
            <p:ph type="body" idx="1"/>
          </p:nvPr>
        </p:nvSpPr>
        <p:spPr>
          <a:xfrm>
            <a:off x="315350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Ensemble de bruit industriel : </a:t>
            </a:r>
            <a:r>
              <a:rPr lang="fr" sz="1100" u="sng">
                <a:solidFill>
                  <a:srgbClr val="1155CC"/>
                </a:solidFill>
                <a:hlinkClick r:id="rId4"/>
              </a:rPr>
              <a:t>https://www.youtube.com/watch?v=qk_K9bujtIM</a:t>
            </a:r>
            <a:endParaRPr sz="1100">
              <a:solidFill>
                <a:schemeClr val="dk1"/>
              </a:solidFill>
            </a:endParaRPr>
          </a:p>
        </p:txBody>
      </p:sp>
      <p:sp>
        <p:nvSpPr>
          <p:cNvPr id="416" name="Google Shape;416;p65"/>
          <p:cNvSpPr txBox="1">
            <a:spLocks noGrp="1"/>
          </p:cNvSpPr>
          <p:nvPr>
            <p:ph type="body" idx="1"/>
          </p:nvPr>
        </p:nvSpPr>
        <p:spPr>
          <a:xfrm>
            <a:off x="613486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Presse hydraulique</a:t>
            </a:r>
            <a:endParaRPr sz="1200"/>
          </a:p>
        </p:txBody>
      </p:sp>
      <p:sp>
        <p:nvSpPr>
          <p:cNvPr id="417" name="Google Shape;417;p65"/>
          <p:cNvSpPr txBox="1">
            <a:spLocks noGrp="1"/>
          </p:cNvSpPr>
          <p:nvPr>
            <p:ph type="body" idx="1"/>
          </p:nvPr>
        </p:nvSpPr>
        <p:spPr>
          <a:xfrm>
            <a:off x="613485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Bruit de presse hydraulique : </a:t>
            </a:r>
            <a:r>
              <a:rPr lang="fr" sz="1100" u="sng">
                <a:solidFill>
                  <a:srgbClr val="1155CC"/>
                </a:solidFill>
                <a:hlinkClick r:id="rId5"/>
              </a:rPr>
              <a:t>https://www.youtube.com/watch?v=35OBfk1F8Ps</a:t>
            </a:r>
            <a:endParaRPr sz="1100">
              <a:solidFill>
                <a:schemeClr val="dk1"/>
              </a:solidFill>
            </a:endParaRPr>
          </a:p>
        </p:txBody>
      </p:sp>
      <p:pic>
        <p:nvPicPr>
          <p:cNvPr id="418" name="Google Shape;418;p65"/>
          <p:cNvPicPr preferRelativeResize="0"/>
          <p:nvPr/>
        </p:nvPicPr>
        <p:blipFill>
          <a:blip r:embed="rId6">
            <a:alphaModFix/>
          </a:blip>
          <a:stretch>
            <a:fillRect/>
          </a:stretch>
        </p:blipFill>
        <p:spPr>
          <a:xfrm>
            <a:off x="160400" y="1529163"/>
            <a:ext cx="2848720" cy="1901266"/>
          </a:xfrm>
          <a:prstGeom prst="rect">
            <a:avLst/>
          </a:prstGeom>
          <a:noFill/>
          <a:ln w="9525" cap="flat" cmpd="sng">
            <a:solidFill>
              <a:srgbClr val="000000"/>
            </a:solidFill>
            <a:prstDash val="solid"/>
            <a:round/>
            <a:headEnd type="none" w="sm" len="sm"/>
            <a:tailEnd type="none" w="sm" len="sm"/>
          </a:ln>
        </p:spPr>
      </p:pic>
      <p:pic>
        <p:nvPicPr>
          <p:cNvPr id="419" name="Google Shape;419;p65"/>
          <p:cNvPicPr preferRelativeResize="0"/>
          <p:nvPr/>
        </p:nvPicPr>
        <p:blipFill>
          <a:blip r:embed="rId7">
            <a:alphaModFix/>
          </a:blip>
          <a:stretch>
            <a:fillRect/>
          </a:stretch>
        </p:blipFill>
        <p:spPr>
          <a:xfrm>
            <a:off x="3161520" y="1538438"/>
            <a:ext cx="2820951" cy="1882733"/>
          </a:xfrm>
          <a:prstGeom prst="rect">
            <a:avLst/>
          </a:prstGeom>
          <a:noFill/>
          <a:ln w="9525" cap="flat" cmpd="sng">
            <a:solidFill>
              <a:srgbClr val="000000"/>
            </a:solidFill>
            <a:prstDash val="solid"/>
            <a:round/>
            <a:headEnd type="none" w="sm" len="sm"/>
            <a:tailEnd type="none" w="sm" len="sm"/>
          </a:ln>
        </p:spPr>
      </p:pic>
      <p:pic>
        <p:nvPicPr>
          <p:cNvPr id="420" name="Google Shape;420;p65"/>
          <p:cNvPicPr preferRelativeResize="0"/>
          <p:nvPr/>
        </p:nvPicPr>
        <p:blipFill>
          <a:blip r:embed="rId8">
            <a:alphaModFix/>
          </a:blip>
          <a:stretch>
            <a:fillRect/>
          </a:stretch>
        </p:blipFill>
        <p:spPr>
          <a:xfrm>
            <a:off x="6585696" y="1170125"/>
            <a:ext cx="1935094" cy="22705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Autres</a:t>
            </a:r>
            <a:endParaRPr/>
          </a:p>
        </p:txBody>
      </p:sp>
      <p:sp>
        <p:nvSpPr>
          <p:cNvPr id="426" name="Google Shape;426;p66"/>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Pokémon battle</a:t>
            </a:r>
            <a:endParaRPr sz="1200"/>
          </a:p>
        </p:txBody>
      </p:sp>
      <p:sp>
        <p:nvSpPr>
          <p:cNvPr id="427" name="Google Shape;427;p66"/>
          <p:cNvSpPr txBox="1">
            <a:spLocks noGrp="1"/>
          </p:cNvSpPr>
          <p:nvPr>
            <p:ph type="body" idx="1"/>
          </p:nvPr>
        </p:nvSpPr>
        <p:spPr>
          <a:xfrm>
            <a:off x="172175"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pokémon battle (à partir de 2:00) : </a:t>
            </a:r>
            <a:r>
              <a:rPr lang="fr" sz="1100" u="sng">
                <a:solidFill>
                  <a:srgbClr val="1155CC"/>
                </a:solidFill>
                <a:hlinkClick r:id="rId3"/>
              </a:rPr>
              <a:t>https://www.youtube.com/watch?v=p2UgijCIAcc</a:t>
            </a:r>
            <a:endParaRPr sz="1100">
              <a:solidFill>
                <a:schemeClr val="dk1"/>
              </a:solidFill>
            </a:endParaRPr>
          </a:p>
        </p:txBody>
      </p:sp>
      <p:sp>
        <p:nvSpPr>
          <p:cNvPr id="428" name="Google Shape;428;p66"/>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Wall Street</a:t>
            </a:r>
            <a:endParaRPr sz="1200"/>
          </a:p>
        </p:txBody>
      </p:sp>
      <p:sp>
        <p:nvSpPr>
          <p:cNvPr id="429" name="Google Shape;429;p66"/>
          <p:cNvSpPr txBox="1">
            <a:spLocks noGrp="1"/>
          </p:cNvSpPr>
          <p:nvPr>
            <p:ph type="body" idx="1"/>
          </p:nvPr>
        </p:nvSpPr>
        <p:spPr>
          <a:xfrm>
            <a:off x="3081325" y="4010875"/>
            <a:ext cx="29814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Cloche de Wall Street : </a:t>
            </a:r>
            <a:r>
              <a:rPr lang="fr" sz="1100" u="sng">
                <a:solidFill>
                  <a:srgbClr val="1155CC"/>
                </a:solidFill>
                <a:hlinkClick r:id="rId4"/>
              </a:rPr>
              <a:t>https://www.youtube.com/watch?v=P4e-WhHdvvk</a:t>
            </a:r>
            <a:endParaRPr sz="1100">
              <a:solidFill>
                <a:schemeClr val="dk1"/>
              </a:solidFill>
            </a:endParaRPr>
          </a:p>
        </p:txBody>
      </p:sp>
      <p:sp>
        <p:nvSpPr>
          <p:cNvPr id="430" name="Google Shape;430;p66"/>
          <p:cNvSpPr txBox="1">
            <a:spLocks noGrp="1"/>
          </p:cNvSpPr>
          <p:nvPr>
            <p:ph type="body" idx="1"/>
          </p:nvPr>
        </p:nvSpPr>
        <p:spPr>
          <a:xfrm>
            <a:off x="6062563" y="3593100"/>
            <a:ext cx="29814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Boromir’s horn - </a:t>
            </a:r>
            <a:r>
              <a:rPr lang="fr" sz="1200" i="1">
                <a:solidFill>
                  <a:schemeClr val="dk1"/>
                </a:solidFill>
              </a:rPr>
              <a:t>Lord of the Rings </a:t>
            </a:r>
            <a:r>
              <a:rPr lang="fr" sz="1200">
                <a:solidFill>
                  <a:schemeClr val="dk1"/>
                </a:solidFill>
              </a:rPr>
              <a:t>- Tolkien</a:t>
            </a:r>
            <a:endParaRPr sz="1200"/>
          </a:p>
        </p:txBody>
      </p:sp>
      <p:sp>
        <p:nvSpPr>
          <p:cNvPr id="431" name="Google Shape;431;p66"/>
          <p:cNvSpPr txBox="1">
            <a:spLocks noGrp="1"/>
          </p:cNvSpPr>
          <p:nvPr>
            <p:ph type="body" idx="1"/>
          </p:nvPr>
        </p:nvSpPr>
        <p:spPr>
          <a:xfrm>
            <a:off x="6285150"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son de cor Seigneur des Anneaux : </a:t>
            </a:r>
            <a:r>
              <a:rPr lang="fr" sz="1100" u="sng">
                <a:solidFill>
                  <a:srgbClr val="1155CC"/>
                </a:solidFill>
                <a:hlinkClick r:id="rId5"/>
              </a:rPr>
              <a:t>https://www.youtube.com/watch?v=sEClzllDVJo</a:t>
            </a:r>
            <a:endParaRPr sz="1100">
              <a:solidFill>
                <a:schemeClr val="dk1"/>
              </a:solidFill>
            </a:endParaRPr>
          </a:p>
        </p:txBody>
      </p:sp>
      <p:pic>
        <p:nvPicPr>
          <p:cNvPr id="432" name="Google Shape;432;p66"/>
          <p:cNvPicPr preferRelativeResize="0"/>
          <p:nvPr/>
        </p:nvPicPr>
        <p:blipFill>
          <a:blip r:embed="rId6">
            <a:alphaModFix/>
          </a:blip>
          <a:stretch>
            <a:fillRect/>
          </a:stretch>
        </p:blipFill>
        <p:spPr>
          <a:xfrm>
            <a:off x="322422" y="1528687"/>
            <a:ext cx="2536303" cy="1902250"/>
          </a:xfrm>
          <a:prstGeom prst="rect">
            <a:avLst/>
          </a:prstGeom>
          <a:noFill/>
          <a:ln w="9525" cap="flat" cmpd="sng">
            <a:solidFill>
              <a:srgbClr val="000000"/>
            </a:solidFill>
            <a:prstDash val="solid"/>
            <a:round/>
            <a:headEnd type="none" w="sm" len="sm"/>
            <a:tailEnd type="none" w="sm" len="sm"/>
          </a:ln>
        </p:spPr>
      </p:pic>
      <p:pic>
        <p:nvPicPr>
          <p:cNvPr id="433" name="Google Shape;433;p66"/>
          <p:cNvPicPr preferRelativeResize="0"/>
          <p:nvPr/>
        </p:nvPicPr>
        <p:blipFill>
          <a:blip r:embed="rId7">
            <a:alphaModFix/>
          </a:blip>
          <a:stretch>
            <a:fillRect/>
          </a:stretch>
        </p:blipFill>
        <p:spPr>
          <a:xfrm>
            <a:off x="3081337" y="1312797"/>
            <a:ext cx="2981324" cy="2127903"/>
          </a:xfrm>
          <a:prstGeom prst="rect">
            <a:avLst/>
          </a:prstGeom>
          <a:noFill/>
          <a:ln w="9525" cap="flat" cmpd="sng">
            <a:solidFill>
              <a:srgbClr val="000000"/>
            </a:solidFill>
            <a:prstDash val="solid"/>
            <a:round/>
            <a:headEnd type="none" w="sm" len="sm"/>
            <a:tailEnd type="none" w="sm" len="sm"/>
          </a:ln>
        </p:spPr>
      </p:pic>
      <p:pic>
        <p:nvPicPr>
          <p:cNvPr id="434" name="Google Shape;434;p66"/>
          <p:cNvPicPr preferRelativeResize="0"/>
          <p:nvPr/>
        </p:nvPicPr>
        <p:blipFill>
          <a:blip r:embed="rId8">
            <a:alphaModFix/>
          </a:blip>
          <a:stretch>
            <a:fillRect/>
          </a:stretch>
        </p:blipFill>
        <p:spPr>
          <a:xfrm>
            <a:off x="6186436" y="1764300"/>
            <a:ext cx="2733675" cy="16764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7" name="Google Shape;126;p29">
            <a:extLst>
              <a:ext uri="{FF2B5EF4-FFF2-40B4-BE49-F238E27FC236}">
                <a16:creationId xmlns:a16="http://schemas.microsoft.com/office/drawing/2014/main" id="{4D588C57-3F72-4EEC-9E7E-A91C2B87314D}"/>
              </a:ext>
            </a:extLst>
          </p:cNvPr>
          <p:cNvSpPr txBox="1">
            <a:spLocks/>
          </p:cNvSpPr>
          <p:nvPr/>
        </p:nvSpPr>
        <p:spPr>
          <a:xfrm>
            <a:off x="304558" y="56379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Plateau de jeu</a:t>
            </a:r>
          </a:p>
        </p:txBody>
      </p:sp>
      <p:pic>
        <p:nvPicPr>
          <p:cNvPr id="3074" name="Picture 2">
            <a:extLst>
              <a:ext uri="{FF2B5EF4-FFF2-40B4-BE49-F238E27FC236}">
                <a16:creationId xmlns:a16="http://schemas.microsoft.com/office/drawing/2014/main" id="{BFF94EB0-FCB1-48AF-B0E2-DF9C5315E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51" y="808372"/>
            <a:ext cx="2827768" cy="1844939"/>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texte 10">
            <a:extLst>
              <a:ext uri="{FF2B5EF4-FFF2-40B4-BE49-F238E27FC236}">
                <a16:creationId xmlns:a16="http://schemas.microsoft.com/office/drawing/2014/main" id="{9663194F-CC05-4CCC-8B33-25550475C369}"/>
              </a:ext>
            </a:extLst>
          </p:cNvPr>
          <p:cNvSpPr txBox="1">
            <a:spLocks/>
          </p:cNvSpPr>
          <p:nvPr/>
        </p:nvSpPr>
        <p:spPr>
          <a:xfrm>
            <a:off x="311700" y="2777514"/>
            <a:ext cx="3795955" cy="255069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Mise en place:</a:t>
            </a:r>
            <a:endParaRPr lang="fr-FR" sz="1200" dirty="0"/>
          </a:p>
          <a:p>
            <a:pPr algn="just">
              <a:spcAft>
                <a:spcPts val="600"/>
              </a:spcAft>
            </a:pPr>
            <a:r>
              <a:rPr lang="fr-FR" sz="1200" dirty="0"/>
              <a:t>Les cartes équipements sont mélangées et placées dans des boosters de 4 cartes</a:t>
            </a:r>
          </a:p>
          <a:p>
            <a:pPr algn="just">
              <a:spcAft>
                <a:spcPts val="600"/>
              </a:spcAft>
            </a:pPr>
            <a:r>
              <a:rPr lang="fr-FR" sz="1200" dirty="0"/>
              <a:t>Les pièces sont placées près des boosters</a:t>
            </a:r>
          </a:p>
          <a:p>
            <a:pPr algn="just">
              <a:spcAft>
                <a:spcPts val="600"/>
              </a:spcAft>
            </a:pPr>
            <a:r>
              <a:rPr lang="fr-FR" sz="1200" dirty="0"/>
              <a:t>Chaque Marchand prend 2 boosters</a:t>
            </a:r>
          </a:p>
          <a:p>
            <a:pPr algn="just">
              <a:spcAft>
                <a:spcPts val="600"/>
              </a:spcAft>
            </a:pPr>
            <a:r>
              <a:rPr lang="fr-FR" sz="1200" dirty="0"/>
              <a:t>Chaque Manager prend 8 pièces</a:t>
            </a:r>
          </a:p>
          <a:p>
            <a:pPr algn="just">
              <a:spcAft>
                <a:spcPts val="600"/>
              </a:spcAft>
            </a:pPr>
            <a:r>
              <a:rPr lang="fr-FR" sz="1200" dirty="0"/>
              <a:t>Chaque Manager pioche 1 carte Aventurier. Le reste de la pile est placée près des Managers</a:t>
            </a:r>
          </a:p>
        </p:txBody>
      </p:sp>
      <p:sp>
        <p:nvSpPr>
          <p:cNvPr id="6" name="Espace réservé du texte 10">
            <a:extLst>
              <a:ext uri="{FF2B5EF4-FFF2-40B4-BE49-F238E27FC236}">
                <a16:creationId xmlns:a16="http://schemas.microsoft.com/office/drawing/2014/main" id="{D1D08A2B-42C1-4C26-AADA-CB602A31BC94}"/>
              </a:ext>
            </a:extLst>
          </p:cNvPr>
          <p:cNvSpPr txBox="1">
            <a:spLocks/>
          </p:cNvSpPr>
          <p:nvPr/>
        </p:nvSpPr>
        <p:spPr>
          <a:xfrm>
            <a:off x="5036347" y="2767614"/>
            <a:ext cx="3795955" cy="183531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Ressources:</a:t>
            </a:r>
            <a:endParaRPr lang="fr-FR" sz="1200" dirty="0"/>
          </a:p>
          <a:p>
            <a:pPr algn="just">
              <a:spcAft>
                <a:spcPts val="600"/>
              </a:spcAft>
            </a:pPr>
            <a:r>
              <a:rPr lang="fr-FR" sz="1200" b="1" dirty="0"/>
              <a:t>Cartes Équipement: </a:t>
            </a:r>
            <a:r>
              <a:rPr lang="fr-FR" sz="1100" dirty="0"/>
              <a:t>Les Marchands peuvent les acheter pour les revendre aux Manages.</a:t>
            </a:r>
            <a:endParaRPr lang="fr-FR" sz="1200" dirty="0"/>
          </a:p>
          <a:p>
            <a:pPr algn="just">
              <a:spcAft>
                <a:spcPts val="600"/>
              </a:spcAft>
            </a:pPr>
            <a:r>
              <a:rPr lang="fr-FR" sz="1200" b="1" dirty="0"/>
              <a:t>Pièces d’or: </a:t>
            </a:r>
            <a:r>
              <a:rPr lang="fr-FR" sz="1100" dirty="0"/>
              <a:t>Monnaie d’échange. Elle est gagnée par les Managers à l’issue de chaque combat.</a:t>
            </a:r>
            <a:endParaRPr lang="fr-FR" sz="1200" dirty="0"/>
          </a:p>
          <a:p>
            <a:pPr algn="just">
              <a:spcAft>
                <a:spcPts val="600"/>
              </a:spcAft>
            </a:pPr>
            <a:r>
              <a:rPr lang="fr-FR" sz="1200" b="1" dirty="0"/>
              <a:t>Cartes Aventuriers: </a:t>
            </a:r>
            <a:r>
              <a:rPr lang="fr-FR" sz="1100" dirty="0"/>
              <a:t>Utilisés par les Managers, les Aventuriers possèdent les points déterminant la victoire des Managers. Les Managers peuvent en piocher à volonté.</a:t>
            </a:r>
            <a:endParaRPr lang="fr-FR" sz="1200" dirty="0"/>
          </a:p>
        </p:txBody>
      </p:sp>
      <p:grpSp>
        <p:nvGrpSpPr>
          <p:cNvPr id="16" name="Groupe 15">
            <a:extLst>
              <a:ext uri="{FF2B5EF4-FFF2-40B4-BE49-F238E27FC236}">
                <a16:creationId xmlns:a16="http://schemas.microsoft.com/office/drawing/2014/main" id="{990226A4-7DAF-4BA7-B4D5-CBB6FEE55790}"/>
              </a:ext>
            </a:extLst>
          </p:cNvPr>
          <p:cNvGrpSpPr/>
          <p:nvPr/>
        </p:nvGrpSpPr>
        <p:grpSpPr>
          <a:xfrm>
            <a:off x="5242560" y="11813"/>
            <a:ext cx="3535140" cy="2671360"/>
            <a:chOff x="5242560" y="106154"/>
            <a:chExt cx="3535140" cy="2671360"/>
          </a:xfrm>
        </p:grpSpPr>
        <p:pic>
          <p:nvPicPr>
            <p:cNvPr id="4" name="Image 3">
              <a:extLst>
                <a:ext uri="{FF2B5EF4-FFF2-40B4-BE49-F238E27FC236}">
                  <a16:creationId xmlns:a16="http://schemas.microsoft.com/office/drawing/2014/main" id="{D7514DDF-3561-4FDE-919F-6C3952BF5030}"/>
                </a:ext>
              </a:extLst>
            </p:cNvPr>
            <p:cNvPicPr>
              <a:picLocks noChangeAspect="1"/>
            </p:cNvPicPr>
            <p:nvPr/>
          </p:nvPicPr>
          <p:blipFill>
            <a:blip r:embed="rId4"/>
            <a:stretch>
              <a:fillRect/>
            </a:stretch>
          </p:blipFill>
          <p:spPr>
            <a:xfrm>
              <a:off x="5284521" y="804485"/>
              <a:ext cx="3463563" cy="1936640"/>
            </a:xfrm>
            <a:prstGeom prst="rect">
              <a:avLst/>
            </a:prstGeom>
            <a:effectLst>
              <a:outerShdw blurRad="63500" dist="63500" dir="2700000" algn="tl" rotWithShape="0">
                <a:prstClr val="black">
                  <a:alpha val="40000"/>
                </a:prstClr>
              </a:outerShdw>
            </a:effectLst>
          </p:spPr>
        </p:pic>
        <p:sp>
          <p:nvSpPr>
            <p:cNvPr id="3" name="Rectangle : coins arrondis 2">
              <a:extLst>
                <a:ext uri="{FF2B5EF4-FFF2-40B4-BE49-F238E27FC236}">
                  <a16:creationId xmlns:a16="http://schemas.microsoft.com/office/drawing/2014/main" id="{88456DE3-1741-4F6E-AB94-9C17FDCE06D4}"/>
                </a:ext>
              </a:extLst>
            </p:cNvPr>
            <p:cNvSpPr/>
            <p:nvPr/>
          </p:nvSpPr>
          <p:spPr>
            <a:xfrm>
              <a:off x="5242560" y="768096"/>
              <a:ext cx="987167"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EE5FB86E-5047-4567-8EE8-09E2D2348BEA}"/>
                </a:ext>
              </a:extLst>
            </p:cNvPr>
            <p:cNvSpPr/>
            <p:nvPr/>
          </p:nvSpPr>
          <p:spPr>
            <a:xfrm>
              <a:off x="7802880" y="758196"/>
              <a:ext cx="974820"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73D807EA-B972-4FDD-9431-70E14936679E}"/>
                </a:ext>
              </a:extLst>
            </p:cNvPr>
            <p:cNvSpPr/>
            <p:nvPr/>
          </p:nvSpPr>
          <p:spPr>
            <a:xfrm>
              <a:off x="6314440" y="768096"/>
              <a:ext cx="1426696"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D155FF7D-A7FE-414F-B157-C8595B63F073}"/>
                </a:ext>
              </a:extLst>
            </p:cNvPr>
            <p:cNvSpPr txBox="1"/>
            <p:nvPr/>
          </p:nvSpPr>
          <p:spPr>
            <a:xfrm>
              <a:off x="6655455" y="106154"/>
              <a:ext cx="744666"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Monstre</a:t>
              </a:r>
            </a:p>
          </p:txBody>
        </p:sp>
        <p:cxnSp>
          <p:nvCxnSpPr>
            <p:cNvPr id="15" name="Connecteur : en angle 14">
              <a:extLst>
                <a:ext uri="{FF2B5EF4-FFF2-40B4-BE49-F238E27FC236}">
                  <a16:creationId xmlns:a16="http://schemas.microsoft.com/office/drawing/2014/main" id="{7ED1A7CB-B519-489E-90DC-8E76DEA9F6F4}"/>
                </a:ext>
              </a:extLst>
            </p:cNvPr>
            <p:cNvCxnSpPr>
              <a:cxnSpLocks/>
            </p:cNvCxnSpPr>
            <p:nvPr/>
          </p:nvCxnSpPr>
          <p:spPr>
            <a:xfrm rot="5400000" flipH="1" flipV="1">
              <a:off x="6897339" y="719182"/>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18" name="ZoneTexte 17">
              <a:extLst>
                <a:ext uri="{FF2B5EF4-FFF2-40B4-BE49-F238E27FC236}">
                  <a16:creationId xmlns:a16="http://schemas.microsoft.com/office/drawing/2014/main" id="{BAF369CC-B42A-4B6C-AAB6-881771AC9910}"/>
                </a:ext>
              </a:extLst>
            </p:cNvPr>
            <p:cNvSpPr txBox="1"/>
            <p:nvPr/>
          </p:nvSpPr>
          <p:spPr>
            <a:xfrm>
              <a:off x="5293713" y="106154"/>
              <a:ext cx="88486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Manager 1</a:t>
              </a:r>
            </a:p>
          </p:txBody>
        </p:sp>
        <p:cxnSp>
          <p:nvCxnSpPr>
            <p:cNvPr id="19" name="Connecteur : en angle 18">
              <a:extLst>
                <a:ext uri="{FF2B5EF4-FFF2-40B4-BE49-F238E27FC236}">
                  <a16:creationId xmlns:a16="http://schemas.microsoft.com/office/drawing/2014/main" id="{0A2589C0-0D11-4EA7-BF86-EC4C11FA40F7}"/>
                </a:ext>
              </a:extLst>
            </p:cNvPr>
            <p:cNvCxnSpPr>
              <a:cxnSpLocks/>
            </p:cNvCxnSpPr>
            <p:nvPr/>
          </p:nvCxnSpPr>
          <p:spPr>
            <a:xfrm rot="5400000" flipH="1" flipV="1">
              <a:off x="5608743" y="719182"/>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20" name="ZoneTexte 19">
              <a:extLst>
                <a:ext uri="{FF2B5EF4-FFF2-40B4-BE49-F238E27FC236}">
                  <a16:creationId xmlns:a16="http://schemas.microsoft.com/office/drawing/2014/main" id="{0FA001EB-0DA3-4167-B8AA-D9FE088A593B}"/>
                </a:ext>
              </a:extLst>
            </p:cNvPr>
            <p:cNvSpPr txBox="1"/>
            <p:nvPr/>
          </p:nvSpPr>
          <p:spPr>
            <a:xfrm>
              <a:off x="7851429" y="109540"/>
              <a:ext cx="88486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Manager 2</a:t>
              </a:r>
            </a:p>
          </p:txBody>
        </p:sp>
        <p:cxnSp>
          <p:nvCxnSpPr>
            <p:cNvPr id="21" name="Connecteur : en angle 20">
              <a:extLst>
                <a:ext uri="{FF2B5EF4-FFF2-40B4-BE49-F238E27FC236}">
                  <a16:creationId xmlns:a16="http://schemas.microsoft.com/office/drawing/2014/main" id="{0597BC75-30B2-49B2-A3BE-BF11DC38D1BB}"/>
                </a:ext>
              </a:extLst>
            </p:cNvPr>
            <p:cNvCxnSpPr>
              <a:cxnSpLocks/>
            </p:cNvCxnSpPr>
            <p:nvPr/>
          </p:nvCxnSpPr>
          <p:spPr>
            <a:xfrm rot="5400000" flipH="1" flipV="1">
              <a:off x="8166459" y="722568"/>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grpSp>
      <p:sp>
        <p:nvSpPr>
          <p:cNvPr id="17" name="ZoneTexte 16">
            <a:extLst>
              <a:ext uri="{FF2B5EF4-FFF2-40B4-BE49-F238E27FC236}">
                <a16:creationId xmlns:a16="http://schemas.microsoft.com/office/drawing/2014/main" id="{161DA32F-EC47-4740-82E4-757A7770BB3A}"/>
              </a:ext>
            </a:extLst>
          </p:cNvPr>
          <p:cNvSpPr txBox="1"/>
          <p:nvPr/>
        </p:nvSpPr>
        <p:spPr>
          <a:xfrm>
            <a:off x="5467984" y="2669798"/>
            <a:ext cx="3119120" cy="261610"/>
          </a:xfrm>
          <a:prstGeom prst="rect">
            <a:avLst/>
          </a:prstGeom>
          <a:noFill/>
        </p:spPr>
        <p:txBody>
          <a:bodyPr wrap="square" rtlCol="0">
            <a:spAutoFit/>
          </a:bodyPr>
          <a:lstStyle/>
          <a:p>
            <a:pPr algn="ctr"/>
            <a:r>
              <a:rPr lang="fr-FR" sz="1050" i="1" dirty="0">
                <a:latin typeface="Source Sans Pro" panose="020B0503030403020204" pitchFamily="34" charset="0"/>
                <a:ea typeface="Source Sans Pro" panose="020B0503030403020204" pitchFamily="34" charset="0"/>
              </a:rPr>
              <a:t>Écran en jeu</a:t>
            </a:r>
          </a:p>
        </p:txBody>
      </p:sp>
      <p:sp>
        <p:nvSpPr>
          <p:cNvPr id="24" name="ZoneTexte 23">
            <a:extLst>
              <a:ext uri="{FF2B5EF4-FFF2-40B4-BE49-F238E27FC236}">
                <a16:creationId xmlns:a16="http://schemas.microsoft.com/office/drawing/2014/main" id="{F815E5CE-8D64-454C-8FFA-BC60059B16B6}"/>
              </a:ext>
            </a:extLst>
          </p:cNvPr>
          <p:cNvSpPr txBox="1"/>
          <p:nvPr/>
        </p:nvSpPr>
        <p:spPr>
          <a:xfrm>
            <a:off x="642975" y="2619871"/>
            <a:ext cx="3119120" cy="261610"/>
          </a:xfrm>
          <a:prstGeom prst="rect">
            <a:avLst/>
          </a:prstGeom>
          <a:noFill/>
        </p:spPr>
        <p:txBody>
          <a:bodyPr wrap="square" rtlCol="0">
            <a:spAutoFit/>
          </a:bodyPr>
          <a:lstStyle/>
          <a:p>
            <a:pPr algn="ctr"/>
            <a:r>
              <a:rPr lang="fr-FR" sz="1050" i="1" dirty="0">
                <a:latin typeface="Source Sans Pro" panose="020B0503030403020204" pitchFamily="34" charset="0"/>
                <a:ea typeface="Source Sans Pro" panose="020B0503030403020204" pitchFamily="34" charset="0"/>
              </a:rPr>
              <a:t>Plateau de jeu</a:t>
            </a:r>
          </a:p>
        </p:txBody>
      </p:sp>
    </p:spTree>
    <p:extLst>
      <p:ext uri="{BB962C8B-B14F-4D97-AF65-F5344CB8AC3E}">
        <p14:creationId xmlns:p14="http://schemas.microsoft.com/office/powerpoint/2010/main" val="355978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Lors du premier tour de jeu, les</a:t>
            </a:r>
            <a:r>
              <a:rPr lang="fr-FR" sz="1400" b="1" dirty="0"/>
              <a:t> Marchands</a:t>
            </a:r>
            <a:r>
              <a:rPr lang="fr-FR" sz="1400" dirty="0"/>
              <a:t> choisissent </a:t>
            </a:r>
            <a:r>
              <a:rPr lang="fr-FR" sz="1400" b="1" dirty="0"/>
              <a:t>4 cartes </a:t>
            </a:r>
            <a:r>
              <a:rPr lang="fr-FR" sz="1400" dirty="0"/>
              <a:t>et les mettent en vente dans leur </a:t>
            </a:r>
            <a:r>
              <a:rPr lang="fr-FR" sz="1400" b="1" dirty="0"/>
              <a:t>boutique</a:t>
            </a:r>
            <a:r>
              <a:rPr lang="fr-FR" sz="1400" dirty="0"/>
              <a:t>.</a:t>
            </a:r>
          </a:p>
          <a:p>
            <a:pPr algn="just">
              <a:spcAft>
                <a:spcPts val="600"/>
              </a:spcAft>
            </a:pPr>
            <a:r>
              <a:rPr lang="fr-FR" sz="1400" dirty="0"/>
              <a:t>Pendant la phase de négociation, les </a:t>
            </a:r>
            <a:r>
              <a:rPr lang="fr-FR" sz="1400" b="1" dirty="0"/>
              <a:t>marchands</a:t>
            </a:r>
            <a:r>
              <a:rPr lang="fr-FR" sz="1400" dirty="0"/>
              <a:t> peuvent </a:t>
            </a:r>
            <a:r>
              <a:rPr lang="fr-FR" sz="1400" b="1" dirty="0"/>
              <a:t>vendre</a:t>
            </a:r>
            <a:r>
              <a:rPr lang="fr-FR" sz="1400" dirty="0"/>
              <a:t> les cartes présentes dans leur </a:t>
            </a:r>
            <a:r>
              <a:rPr lang="fr-FR" sz="1400" b="1" dirty="0"/>
              <a:t>boutique</a:t>
            </a:r>
            <a:r>
              <a:rPr lang="fr-FR" sz="1400" dirty="0"/>
              <a:t>. Les marchands sont libres de définir et négocier les prix comme ils le souhaitent.</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Les </a:t>
            </a:r>
            <a:r>
              <a:rPr lang="fr-FR" sz="1400" b="1" dirty="0"/>
              <a:t>Managers</a:t>
            </a:r>
            <a:r>
              <a:rPr lang="fr-FR" sz="1400" dirty="0"/>
              <a:t> doivent équiper un aventurier pour lui faire </a:t>
            </a:r>
            <a:r>
              <a:rPr lang="fr-FR" sz="1400" b="1" dirty="0"/>
              <a:t>gagner le combat </a:t>
            </a:r>
            <a:r>
              <a:rPr lang="fr-FR" sz="1400" dirty="0"/>
              <a:t>contre le prochain </a:t>
            </a:r>
            <a:r>
              <a:rPr lang="fr-FR" sz="1400" b="1" dirty="0"/>
              <a:t>monstre</a:t>
            </a:r>
            <a:r>
              <a:rPr lang="fr-FR" sz="1400" dirty="0"/>
              <a:t>. Un aventurier peut être équipé d’un </a:t>
            </a:r>
            <a:r>
              <a:rPr lang="fr-FR" sz="1400" b="1" dirty="0"/>
              <a:t>maximum</a:t>
            </a:r>
            <a:r>
              <a:rPr lang="fr-FR" sz="1400" dirty="0"/>
              <a:t> de </a:t>
            </a:r>
            <a:r>
              <a:rPr lang="fr-FR" sz="1400" b="1" dirty="0"/>
              <a:t>3 cartes équipement</a:t>
            </a:r>
            <a:r>
              <a:rPr lang="fr-FR" sz="1400" dirty="0"/>
              <a:t>.</a:t>
            </a:r>
          </a:p>
          <a:p>
            <a:pPr algn="just">
              <a:spcAft>
                <a:spcPts val="600"/>
              </a:spcAft>
            </a:pPr>
            <a:r>
              <a:rPr lang="fr-FR" sz="1400" dirty="0"/>
              <a:t>Ils peuvent </a:t>
            </a:r>
            <a:r>
              <a:rPr lang="fr-FR" sz="1400" b="1" dirty="0"/>
              <a:t>acheter</a:t>
            </a:r>
            <a:r>
              <a:rPr lang="fr-FR" sz="1400" dirty="0"/>
              <a:t> aux </a:t>
            </a:r>
            <a:r>
              <a:rPr lang="fr-FR" sz="1400" b="1" dirty="0"/>
              <a:t>Marchands</a:t>
            </a:r>
            <a:r>
              <a:rPr lang="fr-FR" sz="1400" dirty="0"/>
              <a:t> des </a:t>
            </a:r>
            <a:r>
              <a:rPr lang="fr-FR" sz="1400" b="1" dirty="0"/>
              <a:t>cartes équipement</a:t>
            </a:r>
            <a:r>
              <a:rPr lang="fr-FR" sz="1400" dirty="0"/>
              <a:t>.</a:t>
            </a:r>
          </a:p>
        </p:txBody>
      </p:sp>
      <p:pic>
        <p:nvPicPr>
          <p:cNvPr id="2" name="Image 1">
            <a:extLst>
              <a:ext uri="{FF2B5EF4-FFF2-40B4-BE49-F238E27FC236}">
                <a16:creationId xmlns:a16="http://schemas.microsoft.com/office/drawing/2014/main" id="{5DE8B688-75E6-4831-8D0F-2FD4438F9D38}"/>
              </a:ext>
            </a:extLst>
          </p:cNvPr>
          <p:cNvPicPr>
            <a:picLocks noChangeAspect="1"/>
          </p:cNvPicPr>
          <p:nvPr/>
        </p:nvPicPr>
        <p:blipFill>
          <a:blip r:embed="rId3"/>
          <a:stretch>
            <a:fillRect/>
          </a:stretch>
        </p:blipFill>
        <p:spPr>
          <a:xfrm>
            <a:off x="318844" y="789344"/>
            <a:ext cx="3607285" cy="1854295"/>
          </a:xfrm>
          <a:prstGeom prst="rect">
            <a:avLst/>
          </a:prstGeom>
          <a:effectLst>
            <a:outerShdw blurRad="50800" dist="38100" dir="5400000" algn="t" rotWithShape="0">
              <a:prstClr val="black">
                <a:alpha val="40000"/>
              </a:prstClr>
            </a:outerShdw>
          </a:effectLst>
        </p:spPr>
      </p:pic>
      <p:sp>
        <p:nvSpPr>
          <p:cNvPr id="11" name="Google Shape;125;p29">
            <a:extLst>
              <a:ext uri="{FF2B5EF4-FFF2-40B4-BE49-F238E27FC236}">
                <a16:creationId xmlns:a16="http://schemas.microsoft.com/office/drawing/2014/main" id="{0D6A2BE8-6CE1-4267-A023-3DAA625DE9BB}"/>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Négociation</a:t>
            </a:r>
          </a:p>
        </p:txBody>
      </p:sp>
      <p:pic>
        <p:nvPicPr>
          <p:cNvPr id="12" name="Image 11" descr="Une image contenant dessin&#10;&#10;Description générée automatiquement">
            <a:extLst>
              <a:ext uri="{FF2B5EF4-FFF2-40B4-BE49-F238E27FC236}">
                <a16:creationId xmlns:a16="http://schemas.microsoft.com/office/drawing/2014/main" id="{4BE76B13-2D10-449A-8B0B-D2BD9667F2BC}"/>
              </a:ext>
            </a:extLst>
          </p:cNvPr>
          <p:cNvPicPr>
            <a:picLocks noChangeAspect="1"/>
          </p:cNvPicPr>
          <p:nvPr/>
        </p:nvPicPr>
        <p:blipFill>
          <a:blip r:embed="rId4"/>
          <a:stretch>
            <a:fillRect/>
          </a:stretch>
        </p:blipFill>
        <p:spPr>
          <a:xfrm>
            <a:off x="6841431" y="104875"/>
            <a:ext cx="68715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5141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Pendant la phase de combat, les Marchands peuvent acheter des paquets de cartes et changer les cartes présentes dans leur boutique.</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 combat des aventurier se déroule. Chaque aventurier gagnant obtient des points. </a:t>
            </a:r>
          </a:p>
          <a:p>
            <a:pPr algn="just">
              <a:spcAft>
                <a:spcPts val="600"/>
              </a:spcAft>
            </a:pPr>
            <a:r>
              <a:rPr lang="fr-FR" sz="1400" dirty="0"/>
              <a:t>Les managers prennent autant de pièces d’or qu’indiqué sur la fiche du monstre</a:t>
            </a:r>
          </a:p>
        </p:txBody>
      </p:sp>
      <p:sp>
        <p:nvSpPr>
          <p:cNvPr id="10" name="Google Shape;125;p29">
            <a:extLst>
              <a:ext uri="{FF2B5EF4-FFF2-40B4-BE49-F238E27FC236}">
                <a16:creationId xmlns:a16="http://schemas.microsoft.com/office/drawing/2014/main" id="{DAB8A7E6-D836-49CD-AF24-BF99CA1719A5}"/>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Combat</a:t>
            </a:r>
          </a:p>
        </p:txBody>
      </p:sp>
      <p:pic>
        <p:nvPicPr>
          <p:cNvPr id="14" name="Image 13">
            <a:extLst>
              <a:ext uri="{FF2B5EF4-FFF2-40B4-BE49-F238E27FC236}">
                <a16:creationId xmlns:a16="http://schemas.microsoft.com/office/drawing/2014/main" id="{505F623F-CFCC-4763-9792-39AB578AE00C}"/>
              </a:ext>
            </a:extLst>
          </p:cNvPr>
          <p:cNvPicPr>
            <a:picLocks noChangeAspect="1"/>
          </p:cNvPicPr>
          <p:nvPr/>
        </p:nvPicPr>
        <p:blipFill>
          <a:blip r:embed="rId3"/>
          <a:stretch>
            <a:fillRect/>
          </a:stretch>
        </p:blipFill>
        <p:spPr>
          <a:xfrm>
            <a:off x="6831510" y="101408"/>
            <a:ext cx="706995" cy="890074"/>
          </a:xfrm>
          <a:prstGeom prst="rect">
            <a:avLst/>
          </a:prstGeom>
          <a:effectLst>
            <a:outerShdw blurRad="50800" dist="38100" dir="5400000" algn="t" rotWithShape="0">
              <a:prstClr val="black">
                <a:alpha val="40000"/>
              </a:prstClr>
            </a:outerShdw>
          </a:effectLst>
        </p:spPr>
      </p:pic>
      <p:pic>
        <p:nvPicPr>
          <p:cNvPr id="4" name="Image 3">
            <a:extLst>
              <a:ext uri="{FF2B5EF4-FFF2-40B4-BE49-F238E27FC236}">
                <a16:creationId xmlns:a16="http://schemas.microsoft.com/office/drawing/2014/main" id="{99B7BA12-6DD4-430B-BA94-E24417BD2850}"/>
              </a:ext>
            </a:extLst>
          </p:cNvPr>
          <p:cNvPicPr>
            <a:picLocks noChangeAspect="1"/>
          </p:cNvPicPr>
          <p:nvPr/>
        </p:nvPicPr>
        <p:blipFill>
          <a:blip r:embed="rId4"/>
          <a:stretch>
            <a:fillRect/>
          </a:stretch>
        </p:blipFill>
        <p:spPr>
          <a:xfrm>
            <a:off x="318844" y="929690"/>
            <a:ext cx="5631900" cy="1803729"/>
          </a:xfrm>
          <a:prstGeom prst="rect">
            <a:avLst/>
          </a:prstGeom>
        </p:spPr>
      </p:pic>
    </p:spTree>
    <p:extLst>
      <p:ext uri="{BB962C8B-B14F-4D97-AF65-F5344CB8AC3E}">
        <p14:creationId xmlns:p14="http://schemas.microsoft.com/office/powerpoint/2010/main" val="60599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0"/>
        <p:cNvGrpSpPr/>
        <p:nvPr/>
      </p:nvGrpSpPr>
      <p:grpSpPr>
        <a:xfrm>
          <a:off x="0" y="0"/>
          <a:ext cx="0" cy="0"/>
          <a:chOff x="0" y="0"/>
          <a:chExt cx="0" cy="0"/>
        </a:xfrm>
      </p:grpSpPr>
      <p:sp>
        <p:nvSpPr>
          <p:cNvPr id="6" name="Google Shape;124;p29">
            <a:extLst>
              <a:ext uri="{FF2B5EF4-FFF2-40B4-BE49-F238E27FC236}">
                <a16:creationId xmlns:a16="http://schemas.microsoft.com/office/drawing/2014/main" id="{FACCBDC8-FDCB-4694-ACB5-3386BC040C9A}"/>
              </a:ext>
            </a:extLst>
          </p:cNvPr>
          <p:cNvSpPr txBox="1">
            <a:spLocks/>
          </p:cNvSpPr>
          <p:nvPr/>
        </p:nvSpPr>
        <p:spPr>
          <a:xfrm>
            <a:off x="311700" y="58550"/>
            <a:ext cx="8520600" cy="5727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900"/>
              <a:buFont typeface="Teko"/>
              <a:buNone/>
              <a:defRPr sz="29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a:t>Introduction</a:t>
            </a:r>
            <a:endParaRPr lang="fr-FR" dirty="0"/>
          </a:p>
        </p:txBody>
      </p:sp>
      <p:sp>
        <p:nvSpPr>
          <p:cNvPr id="7" name="Google Shape;126;p29">
            <a:extLst>
              <a:ext uri="{FF2B5EF4-FFF2-40B4-BE49-F238E27FC236}">
                <a16:creationId xmlns:a16="http://schemas.microsoft.com/office/drawing/2014/main" id="{C063D920-3C33-4A8C-BBC0-7535918C6774}"/>
              </a:ext>
            </a:extLst>
          </p:cNvPr>
          <p:cNvSpPr txBox="1">
            <a:spLocks/>
          </p:cNvSpPr>
          <p:nvPr/>
        </p:nvSpPr>
        <p:spPr>
          <a:xfrm>
            <a:off x="318844" y="56781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Aperçu d’un tour de jeu</a:t>
            </a:r>
          </a:p>
        </p:txBody>
      </p:sp>
      <p:pic>
        <p:nvPicPr>
          <p:cNvPr id="4" name="Image 3">
            <a:extLst>
              <a:ext uri="{FF2B5EF4-FFF2-40B4-BE49-F238E27FC236}">
                <a16:creationId xmlns:a16="http://schemas.microsoft.com/office/drawing/2014/main" id="{243D855F-79ED-451D-96BB-4CDD3A9072BD}"/>
              </a:ext>
            </a:extLst>
          </p:cNvPr>
          <p:cNvPicPr>
            <a:picLocks noChangeAspect="1"/>
          </p:cNvPicPr>
          <p:nvPr/>
        </p:nvPicPr>
        <p:blipFill>
          <a:blip r:embed="rId3"/>
          <a:stretch>
            <a:fillRect/>
          </a:stretch>
        </p:blipFill>
        <p:spPr>
          <a:xfrm>
            <a:off x="0" y="1197669"/>
            <a:ext cx="9144000" cy="3577101"/>
          </a:xfrm>
          <a:prstGeom prst="rect">
            <a:avLst/>
          </a:prstGeom>
          <a:effectLst>
            <a:outerShdw blurRad="50800" dist="38100" dir="5400000" algn="t" rotWithShape="0">
              <a:prstClr val="black">
                <a:alpha val="40000"/>
              </a:prstClr>
            </a:outerShdw>
          </a:effectLst>
        </p:spPr>
      </p:pic>
    </p:spTree>
  </p:cSld>
  <p:clrMapOvr>
    <a:masterClrMapping/>
  </p:clrMapOvr>
</p:sld>
</file>

<file path=ppt/theme/theme1.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21ee0aa1-4219-4280-b0de-f8a6e9ca0034" Revision="1" Stencil="System.MyShapes" StencilVersion="1.0"/>
</Control>
</file>

<file path=customXml/itemProps1.xml><?xml version="1.0" encoding="utf-8"?>
<ds:datastoreItem xmlns:ds="http://schemas.openxmlformats.org/officeDocument/2006/customXml" ds:itemID="{061B73F1-913D-45F0-B4D8-6680E054665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1199</TotalTime>
  <Words>4995</Words>
  <Application>Microsoft Office PowerPoint</Application>
  <PresentationFormat>Affichage à l'écran (16:9)</PresentationFormat>
  <Paragraphs>431</Paragraphs>
  <Slides>53</Slides>
  <Notes>53</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53</vt:i4>
      </vt:variant>
    </vt:vector>
  </HeadingPairs>
  <TitlesOfParts>
    <vt:vector size="60" baseType="lpstr">
      <vt:lpstr>Teko</vt:lpstr>
      <vt:lpstr>Source Sans Pro</vt:lpstr>
      <vt:lpstr>Arial</vt:lpstr>
      <vt:lpstr>Courier New</vt:lpstr>
      <vt:lpstr>Times New Roman</vt:lpstr>
      <vt:lpstr>Template</vt:lpstr>
      <vt:lpstr>Template</vt:lpstr>
      <vt:lpstr>Digit-Arena</vt:lpstr>
      <vt:lpstr>Équipe</vt:lpstr>
      <vt:lpstr>Sommaire</vt:lpstr>
      <vt:lpstr>Introduction</vt:lpstr>
      <vt:lpstr>Introduction</vt:lpstr>
      <vt:lpstr>Introduction</vt:lpstr>
      <vt:lpstr>Introduction</vt:lpstr>
      <vt:lpstr>Introduction</vt:lpstr>
      <vt:lpstr>Présentation PowerPoint</vt:lpstr>
      <vt:lpstr>Gameplay</vt:lpstr>
      <vt:lpstr>Gameplay</vt:lpstr>
      <vt:lpstr>Gameplay</vt:lpstr>
      <vt:lpstr>Gameplay</vt:lpstr>
      <vt:lpstr>Gameplay</vt:lpstr>
      <vt:lpstr>Gameplay</vt:lpstr>
      <vt:lpstr>Gameplay</vt:lpstr>
      <vt:lpstr>Gameplay</vt:lpstr>
      <vt:lpstr>Gameplay</vt:lpstr>
      <vt:lpstr>Gameplay</vt:lpstr>
      <vt:lpstr>Gameplay</vt:lpstr>
      <vt:lpstr>Balancing</vt:lpstr>
      <vt:lpstr>Balancing</vt:lpstr>
      <vt:lpstr>Balancing</vt:lpstr>
      <vt:lpstr>Direction Artistique</vt:lpstr>
      <vt:lpstr>Intentions générales</vt:lpstr>
      <vt:lpstr>Intentions armes et armures</vt:lpstr>
      <vt:lpstr>Inspiration artistique - Junk Art</vt:lpstr>
      <vt:lpstr>Inspiration artistique - Junk Art</vt:lpstr>
      <vt:lpstr>Inspiration artistique - High Tech</vt:lpstr>
      <vt:lpstr>Inspiration artistique - High Tech</vt:lpstr>
      <vt:lpstr>Croquis Armes - Marteau</vt:lpstr>
      <vt:lpstr>Croquis Armes - Lance</vt:lpstr>
      <vt:lpstr>Croquis Armes - Lance-pierre</vt:lpstr>
      <vt:lpstr>Croquis Armes - Arc</vt:lpstr>
      <vt:lpstr>Croquis Armes - Sarbacane</vt:lpstr>
      <vt:lpstr>Croquis Armures - Bouclier</vt:lpstr>
      <vt:lpstr>Croquis Armures - Plastron</vt:lpstr>
      <vt:lpstr>Croquis Armures - Casque</vt:lpstr>
      <vt:lpstr>Design Cartes</vt:lpstr>
      <vt:lpstr>Direction sonore</vt:lpstr>
      <vt:lpstr>Rythme du jeu</vt:lpstr>
      <vt:lpstr>Position du son dans le gameplay</vt:lpstr>
      <vt:lpstr>Sons et jeu</vt:lpstr>
      <vt:lpstr>Musique d’ambiance et thème</vt:lpstr>
      <vt:lpstr>Layers de sons - Monstres</vt:lpstr>
      <vt:lpstr>Layers de sons - Bruitages</vt:lpstr>
      <vt:lpstr>Layers de sons - Bruitages</vt:lpstr>
      <vt:lpstr>Layers de sons - Sons ambiances</vt:lpstr>
      <vt:lpstr>Inspiration sonores</vt:lpstr>
      <vt:lpstr>Inspiration sonores</vt:lpstr>
      <vt:lpstr>Inspirations sonores - Monstres</vt:lpstr>
      <vt:lpstr>Inspirations sonores - Bruits mécaniques</vt:lpstr>
      <vt:lpstr>Inspirations sonores - Autres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dc:title>
  <dc:creator>Logan-Work</dc:creator>
  <cp:lastModifiedBy>Logan-Work</cp:lastModifiedBy>
  <cp:revision>312</cp:revision>
  <dcterms:modified xsi:type="dcterms:W3CDTF">2020-01-30T15:11:35Z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